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4" r:id="rId3"/>
    <p:sldId id="278" r:id="rId4"/>
    <p:sldId id="280" r:id="rId5"/>
    <p:sldId id="282" r:id="rId6"/>
    <p:sldId id="259" r:id="rId7"/>
    <p:sldId id="261" r:id="rId8"/>
    <p:sldId id="263" r:id="rId9"/>
    <p:sldId id="267" r:id="rId10"/>
    <p:sldId id="269" r:id="rId11"/>
    <p:sldId id="270" r:id="rId12"/>
    <p:sldId id="283" r:id="rId13"/>
    <p:sldId id="276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EA5A1-F078-4799-BAEE-D5AA541B7D61}" type="datetimeFigureOut">
              <a:rPr lang="zh-CN" altLang="en-US" smtClean="0"/>
              <a:pPr/>
              <a:t>2014-05-23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13A0F-B88C-4AAB-A58A-FD9F008AEBE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4B1AD-47F9-4A56-8D36-9C77377A695A}" type="datetime1">
              <a:rPr lang="zh-CN" altLang="en-US" smtClean="0"/>
              <a:pPr/>
              <a:t>2014-05-23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FE1D-37EB-4819-88A1-1B281EA410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FCCCC-93E7-4CF6-ADE2-BDA9208F0198}" type="datetime1">
              <a:rPr lang="zh-CN" altLang="en-US" smtClean="0"/>
              <a:pPr/>
              <a:t>2014-05-23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FE1D-37EB-4819-88A1-1B281EA410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704E-346A-4861-8314-08DE49BBDEA9}" type="datetime1">
              <a:rPr lang="zh-CN" altLang="en-US" smtClean="0"/>
              <a:pPr/>
              <a:t>2014-05-23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FE1D-37EB-4819-88A1-1B281EA410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C81B-2576-4A61-80B3-F4D7C31AB687}" type="datetime1">
              <a:rPr lang="zh-CN" altLang="en-US" smtClean="0"/>
              <a:pPr/>
              <a:t>2014-05-23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FE1D-37EB-4819-88A1-1B281EA410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CD64-5665-47B1-B685-2CE3246D6D33}" type="datetime1">
              <a:rPr lang="zh-CN" altLang="en-US" smtClean="0"/>
              <a:pPr/>
              <a:t>2014-05-23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FE1D-37EB-4819-88A1-1B281EA410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0B192-B3F1-4290-BE1E-143CECBA4467}" type="datetime1">
              <a:rPr lang="zh-CN" altLang="en-US" smtClean="0"/>
              <a:pPr/>
              <a:t>2014-05-23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FE1D-37EB-4819-88A1-1B281EA410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C59C7-888E-4480-969B-06734D001109}" type="datetime1">
              <a:rPr lang="zh-CN" altLang="en-US" smtClean="0"/>
              <a:pPr/>
              <a:t>2014-05-23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FE1D-37EB-4819-88A1-1B281EA410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8C5A8-35BB-4DA5-AC16-264F330AAD88}" type="datetime1">
              <a:rPr lang="zh-CN" altLang="en-US" smtClean="0"/>
              <a:pPr/>
              <a:t>2014-05-23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FE1D-37EB-4819-88A1-1B281EA410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FEA07-EBC8-4CC9-930E-D45205DD657F}" type="datetime1">
              <a:rPr lang="zh-CN" altLang="en-US" smtClean="0"/>
              <a:pPr/>
              <a:t>2014-05-23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FE1D-37EB-4819-88A1-1B281EA410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5999-7AC3-42C0-AF93-90720B7B1368}" type="datetime1">
              <a:rPr lang="zh-CN" altLang="en-US" smtClean="0"/>
              <a:pPr/>
              <a:t>2014-05-23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FE1D-37EB-4819-88A1-1B281EA410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D2964-AA5C-4995-BA0B-32BEADC3CCC0}" type="datetime1">
              <a:rPr lang="zh-CN" altLang="en-US" smtClean="0"/>
              <a:pPr/>
              <a:t>2014-05-23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FE1D-37EB-4819-88A1-1B281EA410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49FFD-4F61-42B5-AF57-8E32EE8EB116}" type="datetime1">
              <a:rPr lang="zh-CN" altLang="en-US" smtClean="0"/>
              <a:pPr/>
              <a:t>2014-05-23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DFE1D-37EB-4819-88A1-1B281EA410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9552" y="1071546"/>
            <a:ext cx="8136904" cy="2000264"/>
          </a:xfrm>
        </p:spPr>
        <p:txBody>
          <a:bodyPr>
            <a:normAutofit/>
          </a:bodyPr>
          <a:lstStyle/>
          <a:p>
            <a:r>
              <a:rPr lang="ru-RU" altLang="zh-CN" sz="3900" dirty="0" smtClean="0"/>
              <a:t>Возрождение двух Шелковых пути:</a:t>
            </a:r>
            <a:r>
              <a:rPr lang="en-US" altLang="zh-CN" sz="3900" dirty="0" smtClean="0"/>
              <a:t/>
            </a:r>
            <a:br>
              <a:rPr lang="en-US" altLang="zh-CN" sz="3900" dirty="0" smtClean="0"/>
            </a:br>
            <a:r>
              <a:rPr lang="ru-RU" altLang="zh-CN" sz="3900" dirty="0" smtClean="0"/>
              <a:t>всесторонняя открытьсть Китая</a:t>
            </a:r>
            <a:endParaRPr lang="zh-CN" altLang="en-US" sz="39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altLang="zh-CN" dirty="0" smtClean="0">
                <a:solidFill>
                  <a:schemeClr val="tx1"/>
                </a:solidFill>
              </a:rPr>
              <a:t>Ли Синь</a:t>
            </a:r>
            <a:r>
              <a:rPr lang="ru-RU" altLang="zh-CN" sz="2400" dirty="0" smtClean="0">
                <a:solidFill>
                  <a:schemeClr val="tx1"/>
                </a:solidFill>
              </a:rPr>
              <a:t>, проф., д. э. н.</a:t>
            </a:r>
          </a:p>
          <a:p>
            <a:r>
              <a:rPr lang="ru-RU" altLang="zh-CN" sz="2400" dirty="0" smtClean="0">
                <a:solidFill>
                  <a:schemeClr val="tx1"/>
                </a:solidFill>
              </a:rPr>
              <a:t>Директор Центра России и Центральной Азии при Шанхайской академии международных исследований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FE1D-37EB-4819-88A1-1B281EA4102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ru-RU" altLang="zh-CN" dirty="0" smtClean="0"/>
              <a:t>Укрепление денежного обращения.</a:t>
            </a:r>
          </a:p>
          <a:p>
            <a:pPr lvl="1"/>
            <a:r>
              <a:rPr lang="ru-RU" altLang="zh-CN" dirty="0" smtClean="0"/>
              <a:t>Содействие валютному свопу, произведение расчетов в национальных валютах стран региона, увеличение степени защищенности финансовых систем от рисков, повышение международной конкурентноспособности экономики региона.</a:t>
            </a:r>
          </a:p>
          <a:p>
            <a:pPr lvl="1"/>
            <a:r>
              <a:rPr lang="ru-RU" altLang="zh-CN" dirty="0" smtClean="0"/>
              <a:t>Укрепление сотрудничества между ШОС и Евразийским эконосическим союзом.</a:t>
            </a:r>
          </a:p>
          <a:p>
            <a:pPr lvl="1"/>
            <a:r>
              <a:rPr lang="ru-RU" altLang="zh-CN" dirty="0" smtClean="0"/>
              <a:t>Создание международных финансовых институтов для финансирования экономического пояса Шелкового пути.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FE1D-37EB-4819-88A1-1B281EA4102E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ru-RU" altLang="zh-CN" dirty="0" smtClean="0"/>
              <a:t>Укрепление политического контакта для того, чтобы Экономический пояс Шелкового пути стал сообществом за общие интересы или сообществом обшей судьбы.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altLang="zh-CN" dirty="0" smtClean="0"/>
              <a:t>Укрепление гуманитарного сотрудничества.</a:t>
            </a:r>
          </a:p>
          <a:p>
            <a:pPr marL="514350" indent="-514350">
              <a:buFont typeface="+mj-lt"/>
              <a:buAutoNum type="arabicPeriod" startAt="4"/>
            </a:pPr>
            <a:endParaRPr lang="ru-RU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FE1D-37EB-4819-88A1-1B281EA4102E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r>
              <a:rPr lang="ru-RU" altLang="zh-CN" dirty="0" smtClean="0"/>
              <a:t>Всемирный банк, Азиатский банк развития и другие структуры развития.</a:t>
            </a:r>
          </a:p>
          <a:p>
            <a:r>
              <a:rPr lang="ru-RU" altLang="zh-CN" dirty="0" smtClean="0"/>
              <a:t>Создание многостороннего Азиатского инвестиционного банка развития инфраструктуры.</a:t>
            </a:r>
          </a:p>
          <a:p>
            <a:pPr lvl="1"/>
            <a:r>
              <a:rPr lang="ru-RU" altLang="zh-CN" dirty="0" smtClean="0"/>
              <a:t>Уставный капитал данного банка в начале – 50 млрд. долл. США. </a:t>
            </a:r>
            <a:endParaRPr lang="en-US" altLang="zh-CN" dirty="0" smtClean="0"/>
          </a:p>
          <a:p>
            <a:pPr lvl="1"/>
            <a:r>
              <a:rPr lang="ru-RU" altLang="zh-CN" dirty="0" smtClean="0"/>
              <a:t>Планируется подписание меморандума о договоренности по созданию этого банка уже в осени этого года. Этот банк сравнивается с Европейским инвестиционным банком (EIB).</a:t>
            </a:r>
            <a:endParaRPr lang="zh-CN" altLang="zh-CN" dirty="0" smtClean="0"/>
          </a:p>
          <a:p>
            <a:pPr lvl="1"/>
            <a:r>
              <a:rPr lang="ru-RU" altLang="zh-CN" dirty="0" smtClean="0"/>
              <a:t>Модель финансирования: </a:t>
            </a:r>
            <a:r>
              <a:rPr lang="en-US" altLang="zh-CN" dirty="0" smtClean="0"/>
              <a:t>Public</a:t>
            </a:r>
            <a:r>
              <a:rPr lang="ru-RU" altLang="zh-CN" dirty="0" smtClean="0"/>
              <a:t>-</a:t>
            </a:r>
            <a:r>
              <a:rPr lang="en-US" altLang="zh-CN" dirty="0" smtClean="0"/>
              <a:t>Private</a:t>
            </a:r>
            <a:r>
              <a:rPr lang="ru-RU" altLang="zh-CN" dirty="0" smtClean="0"/>
              <a:t>-</a:t>
            </a:r>
            <a:r>
              <a:rPr lang="en-US" altLang="zh-CN" dirty="0" smtClean="0"/>
              <a:t>Partnership</a:t>
            </a:r>
            <a:r>
              <a:rPr lang="ru-RU" altLang="zh-CN" dirty="0" smtClean="0"/>
              <a:t>.</a:t>
            </a:r>
            <a:endParaRPr lang="zh-CN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FE1D-37EB-4819-88A1-1B281EA4102E}" type="slidenum">
              <a:rPr lang="zh-CN" altLang="en-US" smtClean="0"/>
              <a:pPr/>
              <a:t>12</a:t>
            </a:fld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195736" y="404664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zh-CN" sz="3200" b="1" dirty="0" smtClean="0"/>
              <a:t>Откуда денежные средства?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zh-CN" dirty="0" smtClean="0"/>
          </a:p>
          <a:p>
            <a:pPr>
              <a:buNone/>
            </a:pPr>
            <a:r>
              <a:rPr lang="ru-RU" altLang="zh-CN" sz="6000" dirty="0" smtClean="0"/>
              <a:t>              Спасибо!</a:t>
            </a:r>
            <a:endParaRPr lang="zh-CN" altLang="en-US" sz="6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FE1D-37EB-4819-88A1-1B281EA4102E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881856"/>
          </a:xfrm>
        </p:spPr>
        <p:txBody>
          <a:bodyPr>
            <a:normAutofit/>
          </a:bodyPr>
          <a:lstStyle/>
          <a:p>
            <a:r>
              <a:rPr lang="ru-RU" altLang="zh-CN" dirty="0" smtClean="0"/>
              <a:t>В сентябре 2013 года председатель КНР Си Цзиньпин выступая с речью в Астане, призвал стороны Центральной Азии объединить усилия создать «Экономический пояс Шелкового пути».</a:t>
            </a:r>
            <a:endParaRPr lang="en-US" altLang="zh-CN" dirty="0" smtClean="0"/>
          </a:p>
          <a:p>
            <a:r>
              <a:rPr lang="ru-RU" altLang="zh-CN" dirty="0" smtClean="0"/>
              <a:t>В октябре 2013 года в Индонезии выступая с речью, проявил инициативу совместно с АСЕАНом построить «Морской Шелковый путь» в 21-м веке.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FE1D-37EB-4819-88A1-1B281EA4102E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r>
              <a:rPr lang="ru-RU" altLang="zh-CN" dirty="0" smtClean="0"/>
              <a:t>Постановление ЦК КПК «О некоторых важных вопросах всестороннего углубления реформ», принятое Третьим пленумом </a:t>
            </a:r>
            <a:r>
              <a:rPr lang="ru-RU" altLang="zh-CN" dirty="0" smtClean="0"/>
              <a:t>18-го Созыва ЦК </a:t>
            </a:r>
            <a:r>
              <a:rPr lang="ru-RU" altLang="zh-CN" dirty="0" smtClean="0"/>
              <a:t>КПК 9 – 12 ноября 2013 г.:</a:t>
            </a:r>
          </a:p>
          <a:p>
            <a:pPr lvl="1"/>
            <a:r>
              <a:rPr lang="ru-RU" altLang="zh-CN" dirty="0" smtClean="0"/>
              <a:t>Создание финансовых организаций для превлечения средств на развитие и ускорение строительства объектов коммунальной инфраструктуры с сопредельными государствами,</a:t>
            </a:r>
          </a:p>
          <a:p>
            <a:pPr lvl="1"/>
            <a:r>
              <a:rPr lang="ru-RU" altLang="zh-CN" dirty="0" smtClean="0"/>
              <a:t>Продвижение проектов Экономического пояса Шелкового пути и Морского Шелкового </a:t>
            </a:r>
            <a:r>
              <a:rPr lang="ru-RU" altLang="zh-CN" dirty="0" smtClean="0"/>
              <a:t>пути.</a:t>
            </a:r>
            <a:endParaRPr lang="ru-RU" altLang="zh-CN" dirty="0" smtClean="0"/>
          </a:p>
          <a:p>
            <a:pPr lvl="1"/>
            <a:r>
              <a:rPr lang="ru-RU" altLang="zh-CN" dirty="0" smtClean="0"/>
              <a:t>Это состовляет </a:t>
            </a:r>
            <a:r>
              <a:rPr lang="ru-RU" altLang="zh-CN" dirty="0" smtClean="0"/>
              <a:t>новую архитектонику внешней открытости страны.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FE1D-37EB-4819-88A1-1B281EA4102E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 fontScale="92500" lnSpcReduction="20000"/>
          </a:bodyPr>
          <a:lstStyle/>
          <a:p>
            <a:r>
              <a:rPr lang="ru-RU" altLang="zh-CN" dirty="0" smtClean="0"/>
              <a:t>Экономический пояс Шелкового пути и Морской Шелковый путь – стратегическо новая  архитектоника всесторонней открытости Китая и каркас китайской стратегической дипломатии с близким соседством.</a:t>
            </a:r>
          </a:p>
          <a:p>
            <a:r>
              <a:rPr lang="ru-RU" altLang="zh-CN" dirty="0" smtClean="0"/>
              <a:t>Существенное изменение стратегии внешней открытости Китая.</a:t>
            </a:r>
          </a:p>
          <a:p>
            <a:pPr lvl="1"/>
            <a:r>
              <a:rPr lang="ru-RU" altLang="zh-CN" dirty="0" smtClean="0"/>
              <a:t>Переход от «входа» к «выходу»;</a:t>
            </a:r>
          </a:p>
          <a:p>
            <a:pPr lvl="1"/>
            <a:r>
              <a:rPr lang="ru-RU" altLang="zh-CN" dirty="0" smtClean="0"/>
              <a:t>Переход от открытости востока страны к открытости запада страны, к всесоронней открытости страны;</a:t>
            </a:r>
          </a:p>
          <a:p>
            <a:pPr lvl="1"/>
            <a:r>
              <a:rPr lang="ru-RU" altLang="zh-CN" dirty="0" smtClean="0"/>
              <a:t>Ускорение торговой либерализации в целях постепенного осуществления свободного передвижения товаров, капиталов, услуг и технологий между Китаем и близким соседством. 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FE1D-37EB-4819-88A1-1B281EA4102E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 descr="133050603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206021"/>
            <a:ext cx="9144000" cy="5651979"/>
          </a:xfr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BB46-A855-4985-91A2-82DCCC0751CB}" type="slidenum">
              <a:rPr lang="zh-CN" altLang="en-US" smtClean="0"/>
              <a:pPr/>
              <a:t>5</a:t>
            </a:fld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 rot="551196">
            <a:off x="1585940" y="2240014"/>
            <a:ext cx="3876601" cy="3474192"/>
          </a:xfrm>
          <a:custGeom>
            <a:avLst/>
            <a:gdLst>
              <a:gd name="connsiteX0" fmla="*/ 0 w 3145632"/>
              <a:gd name="connsiteY0" fmla="*/ 0 h 4357687"/>
              <a:gd name="connsiteX1" fmla="*/ 2700338 w 3145632"/>
              <a:gd name="connsiteY1" fmla="*/ 2214562 h 4357687"/>
              <a:gd name="connsiteX2" fmla="*/ 2671763 w 3145632"/>
              <a:gd name="connsiteY2" fmla="*/ 4329112 h 4357687"/>
              <a:gd name="connsiteX3" fmla="*/ 2671763 w 3145632"/>
              <a:gd name="connsiteY3" fmla="*/ 4329112 h 4357687"/>
              <a:gd name="connsiteX4" fmla="*/ 2671763 w 3145632"/>
              <a:gd name="connsiteY4" fmla="*/ 4329112 h 4357687"/>
              <a:gd name="connsiteX5" fmla="*/ 2671763 w 3145632"/>
              <a:gd name="connsiteY5" fmla="*/ 4329112 h 4357687"/>
              <a:gd name="connsiteX6" fmla="*/ 2686050 w 3145632"/>
              <a:gd name="connsiteY6" fmla="*/ 4357687 h 4357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45632" h="4357687">
                <a:moveTo>
                  <a:pt x="0" y="0"/>
                </a:moveTo>
                <a:cubicBezTo>
                  <a:pt x="1127522" y="746521"/>
                  <a:pt x="2255044" y="1493043"/>
                  <a:pt x="2700338" y="2214562"/>
                </a:cubicBezTo>
                <a:cubicBezTo>
                  <a:pt x="3145632" y="2936081"/>
                  <a:pt x="2671763" y="4329112"/>
                  <a:pt x="2671763" y="4329112"/>
                </a:cubicBezTo>
                <a:lnTo>
                  <a:pt x="2671763" y="4329112"/>
                </a:lnTo>
                <a:lnTo>
                  <a:pt x="2671763" y="4329112"/>
                </a:lnTo>
                <a:lnTo>
                  <a:pt x="2671763" y="4329112"/>
                </a:lnTo>
                <a:lnTo>
                  <a:pt x="2686050" y="4357687"/>
                </a:lnTo>
              </a:path>
            </a:pathLst>
          </a:custGeom>
          <a:ln w="635000">
            <a:solidFill>
              <a:srgbClr val="FF000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任意多边形 6"/>
          <p:cNvSpPr/>
          <p:nvPr/>
        </p:nvSpPr>
        <p:spPr>
          <a:xfrm>
            <a:off x="5500694" y="4000504"/>
            <a:ext cx="1985964" cy="2357454"/>
          </a:xfrm>
          <a:custGeom>
            <a:avLst/>
            <a:gdLst>
              <a:gd name="connsiteX0" fmla="*/ 1371600 w 1771650"/>
              <a:gd name="connsiteY0" fmla="*/ 0 h 2643188"/>
              <a:gd name="connsiteX1" fmla="*/ 1543050 w 1771650"/>
              <a:gd name="connsiteY1" fmla="*/ 1000125 h 2643188"/>
              <a:gd name="connsiteX2" fmla="*/ 0 w 1771650"/>
              <a:gd name="connsiteY2" fmla="*/ 2643188 h 2643188"/>
              <a:gd name="connsiteX3" fmla="*/ 0 w 1771650"/>
              <a:gd name="connsiteY3" fmla="*/ 2643188 h 2643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1650" h="2643188">
                <a:moveTo>
                  <a:pt x="1371600" y="0"/>
                </a:moveTo>
                <a:cubicBezTo>
                  <a:pt x="1571625" y="279797"/>
                  <a:pt x="1771650" y="559594"/>
                  <a:pt x="1543050" y="1000125"/>
                </a:cubicBezTo>
                <a:cubicBezTo>
                  <a:pt x="1314450" y="1440656"/>
                  <a:pt x="0" y="2643188"/>
                  <a:pt x="0" y="2643188"/>
                </a:cubicBezTo>
                <a:lnTo>
                  <a:pt x="0" y="2643188"/>
                </a:lnTo>
              </a:path>
            </a:pathLst>
          </a:custGeom>
          <a:ln w="381000">
            <a:solidFill>
              <a:srgbClr val="00B0F0">
                <a:alpha val="54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214414" y="357166"/>
            <a:ext cx="58651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zh-CN" sz="2400" b="1" dirty="0" smtClean="0"/>
              <a:t>Экономический пояс Шелкового пути и </a:t>
            </a:r>
          </a:p>
          <a:p>
            <a:pPr algn="ctr"/>
            <a:r>
              <a:rPr lang="ru-RU" altLang="zh-CN" sz="2400" b="1" dirty="0" smtClean="0"/>
              <a:t>Морской Шелковый путь для внутреннего</a:t>
            </a:r>
          </a:p>
          <a:p>
            <a:pPr algn="ctr"/>
            <a:r>
              <a:rPr lang="ru-RU" altLang="zh-CN" sz="2400" b="1" dirty="0" smtClean="0"/>
              <a:t>развития </a:t>
            </a:r>
            <a:endParaRPr lang="zh-CN" altLang="en-US" sz="2400" b="1" dirty="0"/>
          </a:p>
        </p:txBody>
      </p:sp>
      <p:sp>
        <p:nvSpPr>
          <p:cNvPr id="9" name="椭圆 8"/>
          <p:cNvSpPr/>
          <p:nvPr/>
        </p:nvSpPr>
        <p:spPr>
          <a:xfrm rot="1400264">
            <a:off x="6465289" y="1346349"/>
            <a:ext cx="2176216" cy="2073329"/>
          </a:xfrm>
          <a:prstGeom prst="ellipse">
            <a:avLst/>
          </a:pr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altLang="zh-CN" dirty="0" smtClean="0">
                <a:solidFill>
                  <a:schemeClr val="tx1"/>
                </a:solidFill>
              </a:rPr>
              <a:t>Стратегия возрождения</a:t>
            </a:r>
          </a:p>
          <a:p>
            <a:r>
              <a:rPr lang="ru-RU" altLang="zh-CN" dirty="0" smtClean="0">
                <a:solidFill>
                  <a:schemeClr val="tx1"/>
                </a:solidFill>
              </a:rPr>
              <a:t> Северо-Востока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940158">
            <a:off x="1658222" y="2986796"/>
            <a:ext cx="3876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zh-CN" dirty="0" smtClean="0"/>
              <a:t>Экономический пояс Шелкового пути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 rot="19243235">
            <a:off x="5389942" y="5154109"/>
            <a:ext cx="2647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zh-CN" dirty="0" smtClean="0"/>
              <a:t>Морской Шелковый путь</a:t>
            </a:r>
            <a:endParaRPr lang="zh-CN" altLang="en-US" dirty="0"/>
          </a:p>
        </p:txBody>
      </p:sp>
      <p:sp>
        <p:nvSpPr>
          <p:cNvPr id="12" name="任意多边形 11"/>
          <p:cNvSpPr/>
          <p:nvPr/>
        </p:nvSpPr>
        <p:spPr>
          <a:xfrm>
            <a:off x="5324168" y="4527755"/>
            <a:ext cx="1976284" cy="388374"/>
          </a:xfrm>
          <a:custGeom>
            <a:avLst/>
            <a:gdLst>
              <a:gd name="connsiteX0" fmla="*/ 1976284 w 1976284"/>
              <a:gd name="connsiteY0" fmla="*/ 0 h 388374"/>
              <a:gd name="connsiteX1" fmla="*/ 1327355 w 1976284"/>
              <a:gd name="connsiteY1" fmla="*/ 309716 h 388374"/>
              <a:gd name="connsiteX2" fmla="*/ 958645 w 1976284"/>
              <a:gd name="connsiteY2" fmla="*/ 383458 h 388374"/>
              <a:gd name="connsiteX3" fmla="*/ 398206 w 1976284"/>
              <a:gd name="connsiteY3" fmla="*/ 280219 h 388374"/>
              <a:gd name="connsiteX4" fmla="*/ 0 w 1976284"/>
              <a:gd name="connsiteY4" fmla="*/ 339213 h 388374"/>
              <a:gd name="connsiteX5" fmla="*/ 0 w 1976284"/>
              <a:gd name="connsiteY5" fmla="*/ 339213 h 388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6284" h="388374">
                <a:moveTo>
                  <a:pt x="1976284" y="0"/>
                </a:moveTo>
                <a:cubicBezTo>
                  <a:pt x="1736623" y="122903"/>
                  <a:pt x="1496962" y="245806"/>
                  <a:pt x="1327355" y="309716"/>
                </a:cubicBezTo>
                <a:cubicBezTo>
                  <a:pt x="1157748" y="373626"/>
                  <a:pt x="1113503" y="388374"/>
                  <a:pt x="958645" y="383458"/>
                </a:cubicBezTo>
                <a:cubicBezTo>
                  <a:pt x="803787" y="378542"/>
                  <a:pt x="557980" y="287593"/>
                  <a:pt x="398206" y="280219"/>
                </a:cubicBezTo>
                <a:cubicBezTo>
                  <a:pt x="238432" y="272845"/>
                  <a:pt x="0" y="339213"/>
                  <a:pt x="0" y="339213"/>
                </a:cubicBezTo>
                <a:lnTo>
                  <a:pt x="0" y="339213"/>
                </a:lnTo>
              </a:path>
            </a:pathLst>
          </a:custGeom>
          <a:ln w="254000">
            <a:solidFill>
              <a:srgbClr val="00B050">
                <a:alpha val="54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4860032" y="4293096"/>
            <a:ext cx="22733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zh-CN" dirty="0" smtClean="0"/>
              <a:t>Приянцзыский </a:t>
            </a:r>
          </a:p>
          <a:p>
            <a:r>
              <a:rPr lang="ru-RU" altLang="zh-CN" dirty="0" smtClean="0"/>
              <a:t>экономический пояс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/>
      <p:bldP spid="11" grpId="0"/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内容占位符 6" descr="133050603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1472" y="145208"/>
            <a:ext cx="8060341" cy="6712792"/>
          </a:xfrm>
        </p:spPr>
      </p:pic>
      <p:sp>
        <p:nvSpPr>
          <p:cNvPr id="8" name="任意多边形 7"/>
          <p:cNvSpPr/>
          <p:nvPr/>
        </p:nvSpPr>
        <p:spPr>
          <a:xfrm>
            <a:off x="2100263" y="1600200"/>
            <a:ext cx="2862262" cy="4186238"/>
          </a:xfrm>
          <a:custGeom>
            <a:avLst/>
            <a:gdLst>
              <a:gd name="connsiteX0" fmla="*/ 0 w 2862262"/>
              <a:gd name="connsiteY0" fmla="*/ 0 h 4186238"/>
              <a:gd name="connsiteX1" fmla="*/ 1671637 w 2862262"/>
              <a:gd name="connsiteY1" fmla="*/ 1057275 h 4186238"/>
              <a:gd name="connsiteX2" fmla="*/ 2743200 w 2862262"/>
              <a:gd name="connsiteY2" fmla="*/ 2071688 h 4186238"/>
              <a:gd name="connsiteX3" fmla="*/ 2386012 w 2862262"/>
              <a:gd name="connsiteY3" fmla="*/ 4186238 h 4186238"/>
              <a:gd name="connsiteX4" fmla="*/ 2386012 w 2862262"/>
              <a:gd name="connsiteY4" fmla="*/ 4186238 h 4186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2262" h="4186238">
                <a:moveTo>
                  <a:pt x="0" y="0"/>
                </a:moveTo>
                <a:cubicBezTo>
                  <a:pt x="607218" y="355997"/>
                  <a:pt x="1214437" y="711994"/>
                  <a:pt x="1671637" y="1057275"/>
                </a:cubicBezTo>
                <a:cubicBezTo>
                  <a:pt x="2128837" y="1402556"/>
                  <a:pt x="2624138" y="1550194"/>
                  <a:pt x="2743200" y="2071688"/>
                </a:cubicBezTo>
                <a:cubicBezTo>
                  <a:pt x="2862262" y="2593182"/>
                  <a:pt x="2386012" y="4186238"/>
                  <a:pt x="2386012" y="4186238"/>
                </a:cubicBezTo>
                <a:lnTo>
                  <a:pt x="2386012" y="4186238"/>
                </a:lnTo>
              </a:path>
            </a:pathLst>
          </a:custGeom>
          <a:ln w="1016000">
            <a:solidFill>
              <a:srgbClr val="FF0000">
                <a:alpha val="3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左箭头 8"/>
          <p:cNvSpPr/>
          <p:nvPr/>
        </p:nvSpPr>
        <p:spPr>
          <a:xfrm rot="17062200">
            <a:off x="3956266" y="5190120"/>
            <a:ext cx="830375" cy="2028041"/>
          </a:xfrm>
          <a:prstGeom prst="leftArrow">
            <a:avLst>
              <a:gd name="adj1" fmla="val 50000"/>
              <a:gd name="adj2" fmla="val 38479"/>
            </a:avLst>
          </a:prstGeom>
          <a:solidFill>
            <a:srgbClr val="FF00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左箭头 9"/>
          <p:cNvSpPr/>
          <p:nvPr/>
        </p:nvSpPr>
        <p:spPr>
          <a:xfrm rot="1847242">
            <a:off x="949494" y="246312"/>
            <a:ext cx="1290867" cy="2111613"/>
          </a:xfrm>
          <a:prstGeom prst="leftArrow">
            <a:avLst>
              <a:gd name="adj1" fmla="val 50000"/>
              <a:gd name="adj2" fmla="val 39674"/>
            </a:avLst>
          </a:prstGeom>
          <a:solidFill>
            <a:srgbClr val="FF00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 rot="1840967">
            <a:off x="1129751" y="1788825"/>
            <a:ext cx="34641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zh-CN" sz="1600" dirty="0" smtClean="0"/>
              <a:t>Экономический пояс Шелкового пути</a:t>
            </a:r>
            <a:endParaRPr lang="zh-CN" altLang="en-US" sz="1600" dirty="0"/>
          </a:p>
        </p:txBody>
      </p:sp>
      <p:sp>
        <p:nvSpPr>
          <p:cNvPr id="12" name="TextBox 11"/>
          <p:cNvSpPr txBox="1"/>
          <p:nvPr/>
        </p:nvSpPr>
        <p:spPr>
          <a:xfrm rot="16739958">
            <a:off x="2849424" y="4568330"/>
            <a:ext cx="34641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zh-CN" sz="1600" dirty="0" smtClean="0"/>
              <a:t>Экономический пояс Шелкового пути</a:t>
            </a:r>
            <a:endParaRPr lang="zh-CN" altLang="en-US" sz="1600" dirty="0"/>
          </a:p>
        </p:txBody>
      </p:sp>
      <p:sp>
        <p:nvSpPr>
          <p:cNvPr id="13" name="任意多边形 12"/>
          <p:cNvSpPr/>
          <p:nvPr/>
        </p:nvSpPr>
        <p:spPr>
          <a:xfrm>
            <a:off x="5357818" y="3571876"/>
            <a:ext cx="1643074" cy="2786082"/>
          </a:xfrm>
          <a:custGeom>
            <a:avLst/>
            <a:gdLst>
              <a:gd name="connsiteX0" fmla="*/ 957262 w 1400175"/>
              <a:gd name="connsiteY0" fmla="*/ 0 h 2457450"/>
              <a:gd name="connsiteX1" fmla="*/ 1400175 w 1400175"/>
              <a:gd name="connsiteY1" fmla="*/ 757238 h 2457450"/>
              <a:gd name="connsiteX2" fmla="*/ 957262 w 1400175"/>
              <a:gd name="connsiteY2" fmla="*/ 1614488 h 2457450"/>
              <a:gd name="connsiteX3" fmla="*/ 0 w 1400175"/>
              <a:gd name="connsiteY3" fmla="*/ 2457450 h 2457450"/>
              <a:gd name="connsiteX4" fmla="*/ 0 w 1400175"/>
              <a:gd name="connsiteY4" fmla="*/ 2457450 h 2457450"/>
              <a:gd name="connsiteX5" fmla="*/ 0 w 1400175"/>
              <a:gd name="connsiteY5" fmla="*/ 2457450 h 2457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0175" h="2457450">
                <a:moveTo>
                  <a:pt x="957262" y="0"/>
                </a:moveTo>
                <a:cubicBezTo>
                  <a:pt x="1178718" y="244078"/>
                  <a:pt x="1400175" y="488157"/>
                  <a:pt x="1400175" y="757238"/>
                </a:cubicBezTo>
                <a:cubicBezTo>
                  <a:pt x="1400175" y="1026319"/>
                  <a:pt x="1190624" y="1331119"/>
                  <a:pt x="957262" y="1614488"/>
                </a:cubicBezTo>
                <a:cubicBezTo>
                  <a:pt x="723900" y="1897857"/>
                  <a:pt x="0" y="2457450"/>
                  <a:pt x="0" y="2457450"/>
                </a:cubicBezTo>
                <a:lnTo>
                  <a:pt x="0" y="2457450"/>
                </a:lnTo>
                <a:lnTo>
                  <a:pt x="0" y="2457450"/>
                </a:lnTo>
              </a:path>
            </a:pathLst>
          </a:custGeom>
          <a:ln w="635000">
            <a:solidFill>
              <a:srgbClr val="00B0F0">
                <a:alpha val="3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 rot="18698791">
            <a:off x="5123138" y="5070694"/>
            <a:ext cx="2647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zh-CN" dirty="0" smtClean="0"/>
              <a:t>Морской Шелковый путь</a:t>
            </a:r>
            <a:endParaRPr lang="zh-CN" altLang="en-US" dirty="0"/>
          </a:p>
        </p:txBody>
      </p:sp>
      <p:sp>
        <p:nvSpPr>
          <p:cNvPr id="15" name="右箭头 14"/>
          <p:cNvSpPr/>
          <p:nvPr/>
        </p:nvSpPr>
        <p:spPr>
          <a:xfrm rot="1269266">
            <a:off x="7188363" y="4425049"/>
            <a:ext cx="1408206" cy="1301923"/>
          </a:xfrm>
          <a:prstGeom prst="rightArrow">
            <a:avLst/>
          </a:prstGeom>
          <a:solidFill>
            <a:srgbClr val="00B0F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右箭头 15"/>
          <p:cNvSpPr/>
          <p:nvPr/>
        </p:nvSpPr>
        <p:spPr>
          <a:xfrm rot="3596998">
            <a:off x="6081623" y="5589275"/>
            <a:ext cx="865211" cy="1191756"/>
          </a:xfrm>
          <a:prstGeom prst="rightArrow">
            <a:avLst/>
          </a:prstGeom>
          <a:solidFill>
            <a:srgbClr val="00B0F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右箭头 16"/>
          <p:cNvSpPr/>
          <p:nvPr/>
        </p:nvSpPr>
        <p:spPr>
          <a:xfrm rot="19416697">
            <a:off x="6939806" y="2924936"/>
            <a:ext cx="1511671" cy="1254244"/>
          </a:xfrm>
          <a:prstGeom prst="rightArrow">
            <a:avLst/>
          </a:prstGeom>
          <a:solidFill>
            <a:srgbClr val="00B0F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左箭头 17"/>
          <p:cNvSpPr/>
          <p:nvPr/>
        </p:nvSpPr>
        <p:spPr>
          <a:xfrm rot="19662477">
            <a:off x="457640" y="2089445"/>
            <a:ext cx="1514670" cy="1103874"/>
          </a:xfrm>
          <a:prstGeom prst="leftArrow">
            <a:avLst>
              <a:gd name="adj1" fmla="val 50000"/>
              <a:gd name="adj2" fmla="val 39674"/>
            </a:avLst>
          </a:prstGeom>
          <a:solidFill>
            <a:srgbClr val="FF00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9" name="右箭头 18"/>
          <p:cNvSpPr/>
          <p:nvPr/>
        </p:nvSpPr>
        <p:spPr>
          <a:xfrm rot="17741755">
            <a:off x="7589040" y="89625"/>
            <a:ext cx="714380" cy="1254244"/>
          </a:xfrm>
          <a:prstGeom prst="rightArrow">
            <a:avLst/>
          </a:prstGeom>
          <a:solidFill>
            <a:srgbClr val="FFFF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圆角矩形 19"/>
          <p:cNvSpPr/>
          <p:nvPr/>
        </p:nvSpPr>
        <p:spPr>
          <a:xfrm rot="1538773">
            <a:off x="7075120" y="974453"/>
            <a:ext cx="642942" cy="1895187"/>
          </a:xfrm>
          <a:prstGeom prst="roundRect">
            <a:avLst/>
          </a:prstGeom>
          <a:solidFill>
            <a:srgbClr val="FFFF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 rot="17733052">
            <a:off x="6287515" y="1385786"/>
            <a:ext cx="2529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zh-CN" dirty="0" smtClean="0"/>
              <a:t>Стратегия возрождения</a:t>
            </a:r>
          </a:p>
          <a:p>
            <a:r>
              <a:rPr lang="ru-RU" altLang="zh-CN" dirty="0" smtClean="0"/>
              <a:t> Северо-Востока</a:t>
            </a:r>
            <a:endParaRPr lang="zh-CN" altLang="en-US" dirty="0"/>
          </a:p>
        </p:txBody>
      </p:sp>
      <p:sp>
        <p:nvSpPr>
          <p:cNvPr id="22" name="左箭头 21"/>
          <p:cNvSpPr/>
          <p:nvPr/>
        </p:nvSpPr>
        <p:spPr>
          <a:xfrm rot="5934805">
            <a:off x="3981925" y="1230689"/>
            <a:ext cx="1846955" cy="1244053"/>
          </a:xfrm>
          <a:prstGeom prst="leftArrow">
            <a:avLst>
              <a:gd name="adj1" fmla="val 50000"/>
              <a:gd name="adj2" fmla="val 39674"/>
            </a:avLst>
          </a:prstGeom>
          <a:solidFill>
            <a:srgbClr val="FF000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14348" y="214290"/>
            <a:ext cx="2428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zh-CN" sz="2400" dirty="0" smtClean="0"/>
              <a:t>Россия</a:t>
            </a:r>
            <a:endParaRPr lang="zh-CN" altLang="en-US" sz="2400" dirty="0" smtClean="0"/>
          </a:p>
          <a:p>
            <a:r>
              <a:rPr lang="ru-RU" altLang="zh-CN" sz="2400" dirty="0" smtClean="0"/>
              <a:t>Цетральная Азия </a:t>
            </a:r>
            <a:endParaRPr lang="zh-CN" alt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0" y="2571744"/>
            <a:ext cx="14847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zh-CN" sz="2400" dirty="0" smtClean="0"/>
              <a:t>Западная </a:t>
            </a:r>
          </a:p>
          <a:p>
            <a:r>
              <a:rPr lang="ru-RU" altLang="zh-CN" sz="2400" dirty="0" smtClean="0"/>
              <a:t>Азия</a:t>
            </a:r>
            <a:endParaRPr lang="zh-CN" alt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154756" y="6155427"/>
            <a:ext cx="1814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zh-CN" sz="2400" dirty="0" smtClean="0"/>
              <a:t>Южная Азия</a:t>
            </a:r>
            <a:endParaRPr lang="zh-CN" alt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168069" y="341969"/>
            <a:ext cx="15717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zh-CN" sz="2400" dirty="0" smtClean="0"/>
              <a:t>Россия</a:t>
            </a:r>
            <a:endParaRPr lang="zh-CN" altLang="en-US" sz="2400" dirty="0" smtClean="0"/>
          </a:p>
          <a:p>
            <a:r>
              <a:rPr lang="ru-RU" altLang="zh-CN" sz="2400" dirty="0" smtClean="0"/>
              <a:t>Монголия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786710" y="214290"/>
            <a:ext cx="1071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zh-CN" sz="2400" dirty="0" smtClean="0"/>
              <a:t>Россия</a:t>
            </a:r>
            <a:endParaRPr lang="zh-CN" altLang="en-US" sz="2400" dirty="0"/>
          </a:p>
        </p:txBody>
      </p:sp>
      <p:sp>
        <p:nvSpPr>
          <p:cNvPr id="28" name="TextBox 27"/>
          <p:cNvSpPr txBox="1"/>
          <p:nvPr/>
        </p:nvSpPr>
        <p:spPr>
          <a:xfrm rot="17139079">
            <a:off x="6432944" y="4897685"/>
            <a:ext cx="3481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zh-CN" sz="2400" dirty="0" smtClean="0"/>
              <a:t>Тихо-океанский регион</a:t>
            </a:r>
            <a:endParaRPr lang="zh-CN" altLang="en-US" sz="2400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FE1D-37EB-4819-88A1-1B281EA4102E}" type="slidenum">
              <a:rPr lang="zh-CN" altLang="en-US" smtClean="0"/>
              <a:pPr/>
              <a:t>6</a:t>
            </a:fld>
            <a:endParaRPr lang="zh-CN" altLang="en-US"/>
          </a:p>
        </p:txBody>
      </p:sp>
      <p:sp>
        <p:nvSpPr>
          <p:cNvPr id="30" name="下箭头 29"/>
          <p:cNvSpPr/>
          <p:nvPr/>
        </p:nvSpPr>
        <p:spPr>
          <a:xfrm rot="18092693">
            <a:off x="7657288" y="1766006"/>
            <a:ext cx="785818" cy="599665"/>
          </a:xfrm>
          <a:prstGeom prst="downArrow">
            <a:avLst/>
          </a:prstGeom>
          <a:solidFill>
            <a:srgbClr val="FFFF00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8001024" y="2071678"/>
            <a:ext cx="9925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zh-CN" sz="2000" dirty="0" smtClean="0"/>
              <a:t>Япония</a:t>
            </a:r>
          </a:p>
          <a:p>
            <a:r>
              <a:rPr lang="ru-RU" altLang="zh-CN" sz="2000" dirty="0" smtClean="0"/>
              <a:t>Корея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c43eb5d8404ea3a8e2e160e6a3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71480"/>
            <a:ext cx="9144000" cy="6072206"/>
          </a:xfrm>
        </p:spPr>
      </p:pic>
      <p:sp>
        <p:nvSpPr>
          <p:cNvPr id="15" name="任意多边形 14"/>
          <p:cNvSpPr/>
          <p:nvPr/>
        </p:nvSpPr>
        <p:spPr>
          <a:xfrm>
            <a:off x="4110038" y="2800350"/>
            <a:ext cx="9525" cy="119063"/>
          </a:xfrm>
          <a:custGeom>
            <a:avLst/>
            <a:gdLst>
              <a:gd name="connsiteX0" fmla="*/ 0 w 9525"/>
              <a:gd name="connsiteY0" fmla="*/ 119063 h 119063"/>
              <a:gd name="connsiteX1" fmla="*/ 9525 w 9525"/>
              <a:gd name="connsiteY1" fmla="*/ 0 h 119063"/>
              <a:gd name="connsiteX2" fmla="*/ 9525 w 9525"/>
              <a:gd name="connsiteY2" fmla="*/ 0 h 119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25" h="119063">
                <a:moveTo>
                  <a:pt x="0" y="119063"/>
                </a:moveTo>
                <a:lnTo>
                  <a:pt x="9525" y="0"/>
                </a:lnTo>
                <a:lnTo>
                  <a:pt x="9525" y="0"/>
                </a:lnTo>
              </a:path>
            </a:pathLst>
          </a:cu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灯片编号占位符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5BB46-A855-4985-91A2-82DCCC0751CB}" type="slidenum">
              <a:rPr lang="zh-CN" altLang="en-US" smtClean="0"/>
              <a:pPr/>
              <a:t>7</a:t>
            </a:fld>
            <a:endParaRPr lang="zh-CN" altLang="en-US"/>
          </a:p>
        </p:txBody>
      </p:sp>
      <p:sp>
        <p:nvSpPr>
          <p:cNvPr id="37" name="TextBox 36"/>
          <p:cNvSpPr txBox="1"/>
          <p:nvPr/>
        </p:nvSpPr>
        <p:spPr>
          <a:xfrm>
            <a:off x="0" y="214290"/>
            <a:ext cx="8873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zh-CN" sz="2400" b="1" dirty="0" smtClean="0">
                <a:latin typeface="+mj-lt"/>
                <a:ea typeface="黑体" pitchFamily="2" charset="-122"/>
                <a:cs typeface="Times New Roman" pitchFamily="18" charset="0"/>
              </a:rPr>
              <a:t>Экономический пояс Шелкового пути и Морской шелковый путь</a:t>
            </a:r>
            <a:endParaRPr lang="zh-CN" altLang="en-US" sz="2400" b="1" dirty="0">
              <a:latin typeface="+mj-lt"/>
              <a:ea typeface="黑体" pitchFamily="2" charset="-122"/>
              <a:cs typeface="Times New Roman" pitchFamily="18" charset="0"/>
            </a:endParaRPr>
          </a:p>
        </p:txBody>
      </p:sp>
      <p:sp>
        <p:nvSpPr>
          <p:cNvPr id="39" name="任意多边形 38"/>
          <p:cNvSpPr/>
          <p:nvPr/>
        </p:nvSpPr>
        <p:spPr>
          <a:xfrm>
            <a:off x="4643438" y="3643314"/>
            <a:ext cx="1357322" cy="1071570"/>
          </a:xfrm>
          <a:custGeom>
            <a:avLst/>
            <a:gdLst>
              <a:gd name="connsiteX0" fmla="*/ 0 w 1276350"/>
              <a:gd name="connsiteY0" fmla="*/ 0 h 1128713"/>
              <a:gd name="connsiteX1" fmla="*/ 1114425 w 1276350"/>
              <a:gd name="connsiteY1" fmla="*/ 371475 h 1128713"/>
              <a:gd name="connsiteX2" fmla="*/ 971550 w 1276350"/>
              <a:gd name="connsiteY2" fmla="*/ 1128713 h 1128713"/>
              <a:gd name="connsiteX3" fmla="*/ 971550 w 1276350"/>
              <a:gd name="connsiteY3" fmla="*/ 1128713 h 1128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6350" h="1128713">
                <a:moveTo>
                  <a:pt x="0" y="0"/>
                </a:moveTo>
                <a:cubicBezTo>
                  <a:pt x="476250" y="91678"/>
                  <a:pt x="952500" y="183356"/>
                  <a:pt x="1114425" y="371475"/>
                </a:cubicBezTo>
                <a:cubicBezTo>
                  <a:pt x="1276350" y="559594"/>
                  <a:pt x="971550" y="1128713"/>
                  <a:pt x="971550" y="1128713"/>
                </a:cubicBezTo>
                <a:lnTo>
                  <a:pt x="971550" y="1128713"/>
                </a:lnTo>
              </a:path>
            </a:pathLst>
          </a:custGeom>
          <a:ln w="254000">
            <a:solidFill>
              <a:srgbClr val="FF0000">
                <a:alpha val="6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1" name="任意多边形 40"/>
          <p:cNvSpPr/>
          <p:nvPr/>
        </p:nvSpPr>
        <p:spPr>
          <a:xfrm rot="1067058">
            <a:off x="1682879" y="2873090"/>
            <a:ext cx="3023614" cy="733916"/>
          </a:xfrm>
          <a:custGeom>
            <a:avLst/>
            <a:gdLst>
              <a:gd name="connsiteX0" fmla="*/ 0 w 1357313"/>
              <a:gd name="connsiteY0" fmla="*/ 0 h 59531"/>
              <a:gd name="connsiteX1" fmla="*/ 485775 w 1357313"/>
              <a:gd name="connsiteY1" fmla="*/ 57150 h 59531"/>
              <a:gd name="connsiteX2" fmla="*/ 1357313 w 1357313"/>
              <a:gd name="connsiteY2" fmla="*/ 14288 h 59531"/>
              <a:gd name="connsiteX3" fmla="*/ 1357313 w 1357313"/>
              <a:gd name="connsiteY3" fmla="*/ 14288 h 59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7313" h="59531">
                <a:moveTo>
                  <a:pt x="0" y="0"/>
                </a:moveTo>
                <a:cubicBezTo>
                  <a:pt x="129778" y="27384"/>
                  <a:pt x="259556" y="54769"/>
                  <a:pt x="485775" y="57150"/>
                </a:cubicBezTo>
                <a:cubicBezTo>
                  <a:pt x="711994" y="59531"/>
                  <a:pt x="1357313" y="14288"/>
                  <a:pt x="1357313" y="14288"/>
                </a:cubicBezTo>
                <a:lnTo>
                  <a:pt x="1357313" y="14288"/>
                </a:lnTo>
              </a:path>
            </a:pathLst>
          </a:custGeom>
          <a:ln w="127000">
            <a:solidFill>
              <a:srgbClr val="FF000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任意多边形 44"/>
          <p:cNvSpPr/>
          <p:nvPr/>
        </p:nvSpPr>
        <p:spPr>
          <a:xfrm>
            <a:off x="6215074" y="3971924"/>
            <a:ext cx="402420" cy="885835"/>
          </a:xfrm>
          <a:custGeom>
            <a:avLst/>
            <a:gdLst>
              <a:gd name="connsiteX0" fmla="*/ 185737 w 316706"/>
              <a:gd name="connsiteY0" fmla="*/ 0 h 814388"/>
              <a:gd name="connsiteX1" fmla="*/ 285750 w 316706"/>
              <a:gd name="connsiteY1" fmla="*/ 357188 h 814388"/>
              <a:gd name="connsiteX2" fmla="*/ 0 w 316706"/>
              <a:gd name="connsiteY2" fmla="*/ 814388 h 814388"/>
              <a:gd name="connsiteX3" fmla="*/ 0 w 316706"/>
              <a:gd name="connsiteY3" fmla="*/ 814388 h 81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706" h="814388">
                <a:moveTo>
                  <a:pt x="185737" y="0"/>
                </a:moveTo>
                <a:cubicBezTo>
                  <a:pt x="251221" y="110728"/>
                  <a:pt x="316706" y="221457"/>
                  <a:pt x="285750" y="357188"/>
                </a:cubicBezTo>
                <a:cubicBezTo>
                  <a:pt x="254794" y="492919"/>
                  <a:pt x="0" y="814388"/>
                  <a:pt x="0" y="814388"/>
                </a:cubicBezTo>
                <a:lnTo>
                  <a:pt x="0" y="814388"/>
                </a:lnTo>
              </a:path>
            </a:pathLst>
          </a:custGeom>
          <a:ln w="254000">
            <a:solidFill>
              <a:srgbClr val="00B0F0">
                <a:alpha val="6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任意多边形 53"/>
          <p:cNvSpPr/>
          <p:nvPr/>
        </p:nvSpPr>
        <p:spPr>
          <a:xfrm>
            <a:off x="5653088" y="4686300"/>
            <a:ext cx="616744" cy="1285875"/>
          </a:xfrm>
          <a:custGeom>
            <a:avLst/>
            <a:gdLst>
              <a:gd name="connsiteX0" fmla="*/ 104775 w 616744"/>
              <a:gd name="connsiteY0" fmla="*/ 0 h 1285875"/>
              <a:gd name="connsiteX1" fmla="*/ 319087 w 616744"/>
              <a:gd name="connsiteY1" fmla="*/ 228600 h 1285875"/>
              <a:gd name="connsiteX2" fmla="*/ 590550 w 616744"/>
              <a:gd name="connsiteY2" fmla="*/ 528638 h 1285875"/>
              <a:gd name="connsiteX3" fmla="*/ 476250 w 616744"/>
              <a:gd name="connsiteY3" fmla="*/ 685800 h 1285875"/>
              <a:gd name="connsiteX4" fmla="*/ 133350 w 616744"/>
              <a:gd name="connsiteY4" fmla="*/ 485775 h 1285875"/>
              <a:gd name="connsiteX5" fmla="*/ 76200 w 616744"/>
              <a:gd name="connsiteY5" fmla="*/ 871538 h 1285875"/>
              <a:gd name="connsiteX6" fmla="*/ 590550 w 616744"/>
              <a:gd name="connsiteY6" fmla="*/ 1285875 h 1285875"/>
              <a:gd name="connsiteX7" fmla="*/ 590550 w 616744"/>
              <a:gd name="connsiteY7" fmla="*/ 1285875 h 1285875"/>
              <a:gd name="connsiteX8" fmla="*/ 590550 w 616744"/>
              <a:gd name="connsiteY8" fmla="*/ 1285875 h 128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16744" h="1285875">
                <a:moveTo>
                  <a:pt x="104775" y="0"/>
                </a:moveTo>
                <a:cubicBezTo>
                  <a:pt x="171450" y="70247"/>
                  <a:pt x="238125" y="140494"/>
                  <a:pt x="319087" y="228600"/>
                </a:cubicBezTo>
                <a:cubicBezTo>
                  <a:pt x="400049" y="316706"/>
                  <a:pt x="564356" y="452438"/>
                  <a:pt x="590550" y="528638"/>
                </a:cubicBezTo>
                <a:cubicBezTo>
                  <a:pt x="616744" y="604838"/>
                  <a:pt x="552450" y="692944"/>
                  <a:pt x="476250" y="685800"/>
                </a:cubicBezTo>
                <a:cubicBezTo>
                  <a:pt x="400050" y="678656"/>
                  <a:pt x="200025" y="454819"/>
                  <a:pt x="133350" y="485775"/>
                </a:cubicBezTo>
                <a:cubicBezTo>
                  <a:pt x="66675" y="516731"/>
                  <a:pt x="0" y="738188"/>
                  <a:pt x="76200" y="871538"/>
                </a:cubicBezTo>
                <a:cubicBezTo>
                  <a:pt x="152400" y="1004888"/>
                  <a:pt x="590550" y="1285875"/>
                  <a:pt x="590550" y="1285875"/>
                </a:cubicBezTo>
                <a:lnTo>
                  <a:pt x="590550" y="1285875"/>
                </a:lnTo>
                <a:lnTo>
                  <a:pt x="590550" y="1285875"/>
                </a:lnTo>
              </a:path>
            </a:pathLst>
          </a:custGeom>
          <a:ln w="127000">
            <a:solidFill>
              <a:srgbClr val="FF0000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/>
          <p:cNvSpPr/>
          <p:nvPr/>
        </p:nvSpPr>
        <p:spPr>
          <a:xfrm rot="20575338">
            <a:off x="4605050" y="1391603"/>
            <a:ext cx="4028784" cy="1883393"/>
          </a:xfrm>
          <a:prstGeom prst="ellipse">
            <a:avLst/>
          </a:prstGeom>
          <a:solidFill>
            <a:srgbClr val="FF0000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zh-CN" dirty="0" smtClean="0">
                <a:solidFill>
                  <a:schemeClr val="tx1"/>
                </a:solidFill>
              </a:rPr>
              <a:t>Стыковка стратегии возрождения Северо-Врстока Китая с развитием ВС и ДВ России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63" name="椭圆 62"/>
          <p:cNvSpPr/>
          <p:nvPr/>
        </p:nvSpPr>
        <p:spPr>
          <a:xfrm rot="1519318">
            <a:off x="1646292" y="1553557"/>
            <a:ext cx="7231269" cy="4312085"/>
          </a:xfrm>
          <a:prstGeom prst="ellipse">
            <a:avLst/>
          </a:prstGeom>
          <a:solidFill>
            <a:srgbClr val="FF000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1" name="直接箭头连接符 30"/>
          <p:cNvCxnSpPr/>
          <p:nvPr/>
        </p:nvCxnSpPr>
        <p:spPr>
          <a:xfrm flipH="1" flipV="1">
            <a:off x="2627784" y="2204864"/>
            <a:ext cx="2015654" cy="1367012"/>
          </a:xfrm>
          <a:prstGeom prst="straightConnector1">
            <a:avLst/>
          </a:prstGeom>
          <a:ln w="127000">
            <a:solidFill>
              <a:srgbClr val="FF0000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箭头连接符 57"/>
          <p:cNvCxnSpPr>
            <a:stCxn id="41" idx="2"/>
          </p:cNvCxnSpPr>
          <p:nvPr/>
        </p:nvCxnSpPr>
        <p:spPr>
          <a:xfrm flipH="1">
            <a:off x="3790815" y="3520113"/>
            <a:ext cx="901714" cy="952337"/>
          </a:xfrm>
          <a:prstGeom prst="straightConnector1">
            <a:avLst/>
          </a:prstGeom>
          <a:ln w="127000">
            <a:solidFill>
              <a:srgbClr val="FF0000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箭头连接符 65"/>
          <p:cNvCxnSpPr/>
          <p:nvPr/>
        </p:nvCxnSpPr>
        <p:spPr>
          <a:xfrm rot="10800000">
            <a:off x="4572000" y="4714884"/>
            <a:ext cx="1071570" cy="1588"/>
          </a:xfrm>
          <a:prstGeom prst="straightConnector1">
            <a:avLst/>
          </a:prstGeom>
          <a:ln w="127000">
            <a:solidFill>
              <a:srgbClr val="FF0000">
                <a:alpha val="50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 rot="18847195">
            <a:off x="2454619" y="3928051"/>
            <a:ext cx="2666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zh-CN" dirty="0" smtClean="0"/>
              <a:t>Китайско-Пакистанский</a:t>
            </a:r>
          </a:p>
          <a:p>
            <a:r>
              <a:rPr lang="ru-RU" altLang="zh-CN" dirty="0" smtClean="0"/>
              <a:t>экономический коридор</a:t>
            </a:r>
            <a:endParaRPr lang="zh-CN" alt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643306" y="4714884"/>
            <a:ext cx="24575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zh-CN" sz="1600" dirty="0" smtClean="0"/>
              <a:t>Китайско-Мьянмско-</a:t>
            </a:r>
          </a:p>
          <a:p>
            <a:r>
              <a:rPr lang="ru-RU" altLang="zh-CN" sz="1600" dirty="0" smtClean="0"/>
              <a:t>Индийско-Бангладешский</a:t>
            </a:r>
          </a:p>
          <a:p>
            <a:r>
              <a:rPr lang="ru-RU" altLang="zh-CN" sz="1600" dirty="0" smtClean="0"/>
              <a:t>Экономический коридор</a:t>
            </a:r>
            <a:endParaRPr lang="zh-CN" altLang="en-US" sz="1600" dirty="0"/>
          </a:p>
        </p:txBody>
      </p:sp>
      <p:sp>
        <p:nvSpPr>
          <p:cNvPr id="69" name="下箭头 68"/>
          <p:cNvSpPr/>
          <p:nvPr/>
        </p:nvSpPr>
        <p:spPr>
          <a:xfrm>
            <a:off x="6286512" y="4643446"/>
            <a:ext cx="571504" cy="785818"/>
          </a:xfrm>
          <a:prstGeom prst="downArrow">
            <a:avLst/>
          </a:prstGeom>
          <a:solidFill>
            <a:srgbClr val="00B0F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右箭头 69"/>
          <p:cNvSpPr/>
          <p:nvPr/>
        </p:nvSpPr>
        <p:spPr>
          <a:xfrm>
            <a:off x="6715140" y="4000504"/>
            <a:ext cx="785818" cy="571504"/>
          </a:xfrm>
          <a:prstGeom prst="rightArrow">
            <a:avLst/>
          </a:prstGeom>
          <a:solidFill>
            <a:srgbClr val="00B0F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右箭头 70"/>
          <p:cNvSpPr/>
          <p:nvPr/>
        </p:nvSpPr>
        <p:spPr>
          <a:xfrm rot="18142375">
            <a:off x="6308798" y="3418823"/>
            <a:ext cx="943035" cy="571504"/>
          </a:xfrm>
          <a:prstGeom prst="rightArrow">
            <a:avLst/>
          </a:prstGeom>
          <a:solidFill>
            <a:srgbClr val="00B0F0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箭头连接符 23"/>
          <p:cNvCxnSpPr/>
          <p:nvPr/>
        </p:nvCxnSpPr>
        <p:spPr>
          <a:xfrm flipH="1" flipV="1">
            <a:off x="5292080" y="2564904"/>
            <a:ext cx="432048" cy="1224136"/>
          </a:xfrm>
          <a:prstGeom prst="straightConnector1">
            <a:avLst/>
          </a:prstGeom>
          <a:ln w="127000">
            <a:solidFill>
              <a:srgbClr val="FF0000">
                <a:alpha val="44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1646115">
            <a:off x="2099213" y="3286765"/>
            <a:ext cx="1023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zh-CN" dirty="0" smtClean="0"/>
              <a:t>ТРАСЕКА</a:t>
            </a:r>
            <a:endParaRPr lang="zh-CN" altLang="en-US" dirty="0"/>
          </a:p>
        </p:txBody>
      </p:sp>
      <p:sp>
        <p:nvSpPr>
          <p:cNvPr id="23" name="任意多边形 22"/>
          <p:cNvSpPr/>
          <p:nvPr/>
        </p:nvSpPr>
        <p:spPr>
          <a:xfrm rot="21347128">
            <a:off x="2787136" y="1947926"/>
            <a:ext cx="1340211" cy="3164310"/>
          </a:xfrm>
          <a:custGeom>
            <a:avLst/>
            <a:gdLst>
              <a:gd name="connsiteX0" fmla="*/ 0 w 1304144"/>
              <a:gd name="connsiteY0" fmla="*/ 0 h 2728210"/>
              <a:gd name="connsiteX1" fmla="*/ 374754 w 1304144"/>
              <a:gd name="connsiteY1" fmla="*/ 974361 h 2728210"/>
              <a:gd name="connsiteX2" fmla="*/ 389744 w 1304144"/>
              <a:gd name="connsiteY2" fmla="*/ 1888761 h 2728210"/>
              <a:gd name="connsiteX3" fmla="*/ 1304144 w 1304144"/>
              <a:gd name="connsiteY3" fmla="*/ 2728210 h 2728210"/>
              <a:gd name="connsiteX4" fmla="*/ 1304144 w 1304144"/>
              <a:gd name="connsiteY4" fmla="*/ 2728210 h 272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4144" h="2728210">
                <a:moveTo>
                  <a:pt x="0" y="0"/>
                </a:moveTo>
                <a:cubicBezTo>
                  <a:pt x="154898" y="329784"/>
                  <a:pt x="309797" y="659568"/>
                  <a:pt x="374754" y="974361"/>
                </a:cubicBezTo>
                <a:cubicBezTo>
                  <a:pt x="439711" y="1289154"/>
                  <a:pt x="234846" y="1596453"/>
                  <a:pt x="389744" y="1888761"/>
                </a:cubicBezTo>
                <a:cubicBezTo>
                  <a:pt x="544642" y="2181069"/>
                  <a:pt x="1304144" y="2728210"/>
                  <a:pt x="1304144" y="2728210"/>
                </a:cubicBezTo>
                <a:lnTo>
                  <a:pt x="1304144" y="2728210"/>
                </a:lnTo>
              </a:path>
            </a:pathLst>
          </a:custGeom>
          <a:ln w="127000">
            <a:solidFill>
              <a:srgbClr val="7030A0">
                <a:alpha val="3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5" name="TextBox 24"/>
          <p:cNvSpPr txBox="1"/>
          <p:nvPr/>
        </p:nvSpPr>
        <p:spPr>
          <a:xfrm rot="4486696">
            <a:off x="2211346" y="2619457"/>
            <a:ext cx="1629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zh-CN" dirty="0" smtClean="0"/>
              <a:t>Транскоридор</a:t>
            </a:r>
          </a:p>
          <a:p>
            <a:pPr algn="ctr"/>
            <a:r>
              <a:rPr lang="ru-RU" altLang="zh-CN" dirty="0" smtClean="0"/>
              <a:t> Северо - Юг</a:t>
            </a:r>
            <a:endParaRPr lang="zh-CN" altLang="en-US" dirty="0"/>
          </a:p>
        </p:txBody>
      </p:sp>
      <p:sp>
        <p:nvSpPr>
          <p:cNvPr id="27" name="任意多边形 26"/>
          <p:cNvSpPr/>
          <p:nvPr/>
        </p:nvSpPr>
        <p:spPr>
          <a:xfrm>
            <a:off x="1547664" y="2276872"/>
            <a:ext cx="5284839" cy="693174"/>
          </a:xfrm>
          <a:custGeom>
            <a:avLst/>
            <a:gdLst>
              <a:gd name="connsiteX0" fmla="*/ 0 w 5284839"/>
              <a:gd name="connsiteY0" fmla="*/ 103238 h 693174"/>
              <a:gd name="connsiteX1" fmla="*/ 870155 w 5284839"/>
              <a:gd name="connsiteY1" fmla="*/ 73741 h 693174"/>
              <a:gd name="connsiteX2" fmla="*/ 1725562 w 5284839"/>
              <a:gd name="connsiteY2" fmla="*/ 14748 h 693174"/>
              <a:gd name="connsiteX3" fmla="*/ 2757949 w 5284839"/>
              <a:gd name="connsiteY3" fmla="*/ 162232 h 693174"/>
              <a:gd name="connsiteX4" fmla="*/ 3923071 w 5284839"/>
              <a:gd name="connsiteY4" fmla="*/ 442451 h 693174"/>
              <a:gd name="connsiteX5" fmla="*/ 4704736 w 5284839"/>
              <a:gd name="connsiteY5" fmla="*/ 221225 h 693174"/>
              <a:gd name="connsiteX6" fmla="*/ 5191433 w 5284839"/>
              <a:gd name="connsiteY6" fmla="*/ 265470 h 693174"/>
              <a:gd name="connsiteX7" fmla="*/ 5265175 w 5284839"/>
              <a:gd name="connsiteY7" fmla="*/ 693174 h 693174"/>
              <a:gd name="connsiteX8" fmla="*/ 5265175 w 5284839"/>
              <a:gd name="connsiteY8" fmla="*/ 693174 h 693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84839" h="693174">
                <a:moveTo>
                  <a:pt x="0" y="103238"/>
                </a:moveTo>
                <a:lnTo>
                  <a:pt x="870155" y="73741"/>
                </a:lnTo>
                <a:cubicBezTo>
                  <a:pt x="1157749" y="58993"/>
                  <a:pt x="1410930" y="0"/>
                  <a:pt x="1725562" y="14748"/>
                </a:cubicBezTo>
                <a:cubicBezTo>
                  <a:pt x="2040194" y="29496"/>
                  <a:pt x="2391698" y="90948"/>
                  <a:pt x="2757949" y="162232"/>
                </a:cubicBezTo>
                <a:cubicBezTo>
                  <a:pt x="3124201" y="233516"/>
                  <a:pt x="3598607" y="432619"/>
                  <a:pt x="3923071" y="442451"/>
                </a:cubicBezTo>
                <a:cubicBezTo>
                  <a:pt x="4247535" y="452283"/>
                  <a:pt x="4493342" y="250722"/>
                  <a:pt x="4704736" y="221225"/>
                </a:cubicBezTo>
                <a:cubicBezTo>
                  <a:pt x="4916130" y="191728"/>
                  <a:pt x="5098027" y="186812"/>
                  <a:pt x="5191433" y="265470"/>
                </a:cubicBezTo>
                <a:cubicBezTo>
                  <a:pt x="5284839" y="344128"/>
                  <a:pt x="5265175" y="693174"/>
                  <a:pt x="5265175" y="693174"/>
                </a:cubicBezTo>
                <a:lnTo>
                  <a:pt x="5265175" y="693174"/>
                </a:lnTo>
              </a:path>
            </a:pathLst>
          </a:custGeom>
          <a:ln w="127000">
            <a:solidFill>
              <a:srgbClr val="00B050">
                <a:alpha val="4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任意多边形 27"/>
          <p:cNvSpPr/>
          <p:nvPr/>
        </p:nvSpPr>
        <p:spPr>
          <a:xfrm>
            <a:off x="4716016" y="1297859"/>
            <a:ext cx="2554939" cy="1267046"/>
          </a:xfrm>
          <a:custGeom>
            <a:avLst/>
            <a:gdLst>
              <a:gd name="connsiteX0" fmla="*/ 0 w 2757949"/>
              <a:gd name="connsiteY0" fmla="*/ 1415845 h 1415845"/>
              <a:gd name="connsiteX1" fmla="*/ 2757949 w 2757949"/>
              <a:gd name="connsiteY1" fmla="*/ 0 h 1415845"/>
              <a:gd name="connsiteX2" fmla="*/ 2757949 w 2757949"/>
              <a:gd name="connsiteY2" fmla="*/ 0 h 1415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57949" h="1415845">
                <a:moveTo>
                  <a:pt x="0" y="1415845"/>
                </a:moveTo>
                <a:lnTo>
                  <a:pt x="2757949" y="0"/>
                </a:lnTo>
                <a:lnTo>
                  <a:pt x="2757949" y="0"/>
                </a:lnTo>
              </a:path>
            </a:pathLst>
          </a:custGeom>
          <a:ln w="127000">
            <a:solidFill>
              <a:srgbClr val="00B050">
                <a:alpha val="4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TextBox 28"/>
          <p:cNvSpPr txBox="1"/>
          <p:nvPr/>
        </p:nvSpPr>
        <p:spPr>
          <a:xfrm rot="21047306">
            <a:off x="2935563" y="1925233"/>
            <a:ext cx="355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zh-CN" dirty="0" smtClean="0"/>
              <a:t>Транс-Евразийский пояс </a:t>
            </a:r>
            <a:r>
              <a:rPr lang="en-US" altLang="zh-CN" dirty="0" smtClean="0"/>
              <a:t>RAZVITIE</a:t>
            </a:r>
            <a:endParaRPr lang="zh-CN" altLang="en-US" dirty="0"/>
          </a:p>
        </p:txBody>
      </p:sp>
      <p:sp>
        <p:nvSpPr>
          <p:cNvPr id="30" name="任意多边形 29"/>
          <p:cNvSpPr/>
          <p:nvPr/>
        </p:nvSpPr>
        <p:spPr>
          <a:xfrm rot="1232209">
            <a:off x="3159413" y="2460770"/>
            <a:ext cx="1601037" cy="784332"/>
          </a:xfrm>
          <a:custGeom>
            <a:avLst/>
            <a:gdLst>
              <a:gd name="connsiteX0" fmla="*/ 0 w 1283110"/>
              <a:gd name="connsiteY0" fmla="*/ 0 h 1120877"/>
              <a:gd name="connsiteX1" fmla="*/ 1283110 w 1283110"/>
              <a:gd name="connsiteY1" fmla="*/ 1120877 h 1120877"/>
              <a:gd name="connsiteX2" fmla="*/ 1283110 w 1283110"/>
              <a:gd name="connsiteY2" fmla="*/ 1120877 h 1120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3110" h="1120877">
                <a:moveTo>
                  <a:pt x="0" y="0"/>
                </a:moveTo>
                <a:lnTo>
                  <a:pt x="1283110" y="1120877"/>
                </a:lnTo>
                <a:lnTo>
                  <a:pt x="1283110" y="1120877"/>
                </a:lnTo>
              </a:path>
            </a:pathLst>
          </a:custGeom>
          <a:ln w="127000">
            <a:solidFill>
              <a:srgbClr val="00B050">
                <a:alpha val="4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任意多边形 31"/>
          <p:cNvSpPr/>
          <p:nvPr/>
        </p:nvSpPr>
        <p:spPr>
          <a:xfrm>
            <a:off x="3717561" y="3402767"/>
            <a:ext cx="584616" cy="1379095"/>
          </a:xfrm>
          <a:custGeom>
            <a:avLst/>
            <a:gdLst>
              <a:gd name="connsiteX0" fmla="*/ 0 w 584616"/>
              <a:gd name="connsiteY0" fmla="*/ 0 h 1379095"/>
              <a:gd name="connsiteX1" fmla="*/ 584616 w 584616"/>
              <a:gd name="connsiteY1" fmla="*/ 1379095 h 1379095"/>
              <a:gd name="connsiteX2" fmla="*/ 584616 w 584616"/>
              <a:gd name="connsiteY2" fmla="*/ 1379095 h 137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4616" h="1379095">
                <a:moveTo>
                  <a:pt x="0" y="0"/>
                </a:moveTo>
                <a:lnTo>
                  <a:pt x="584616" y="1379095"/>
                </a:lnTo>
                <a:lnTo>
                  <a:pt x="584616" y="1379095"/>
                </a:lnTo>
              </a:path>
            </a:pathLst>
          </a:custGeom>
          <a:ln w="127000">
            <a:solidFill>
              <a:srgbClr val="FFFF00">
                <a:alpha val="54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任意多边形 32"/>
          <p:cNvSpPr/>
          <p:nvPr/>
        </p:nvSpPr>
        <p:spPr>
          <a:xfrm>
            <a:off x="1976284" y="983226"/>
            <a:ext cx="5710084" cy="2231922"/>
          </a:xfrm>
          <a:custGeom>
            <a:avLst/>
            <a:gdLst>
              <a:gd name="connsiteX0" fmla="*/ 5117690 w 5710084"/>
              <a:gd name="connsiteY0" fmla="*/ 2231922 h 2231922"/>
              <a:gd name="connsiteX1" fmla="*/ 5014451 w 5710084"/>
              <a:gd name="connsiteY1" fmla="*/ 1745226 h 2231922"/>
              <a:gd name="connsiteX2" fmla="*/ 5427406 w 5710084"/>
              <a:gd name="connsiteY2" fmla="*/ 1170039 h 2231922"/>
              <a:gd name="connsiteX3" fmla="*/ 5324168 w 5710084"/>
              <a:gd name="connsiteY3" fmla="*/ 122903 h 2231922"/>
              <a:gd name="connsiteX4" fmla="*/ 3111910 w 5710084"/>
              <a:gd name="connsiteY4" fmla="*/ 432619 h 2231922"/>
              <a:gd name="connsiteX5" fmla="*/ 1961535 w 5710084"/>
              <a:gd name="connsiteY5" fmla="*/ 771832 h 2231922"/>
              <a:gd name="connsiteX6" fmla="*/ 1504335 w 5710084"/>
              <a:gd name="connsiteY6" fmla="*/ 550606 h 2231922"/>
              <a:gd name="connsiteX7" fmla="*/ 634181 w 5710084"/>
              <a:gd name="connsiteY7" fmla="*/ 594851 h 2231922"/>
              <a:gd name="connsiteX8" fmla="*/ 0 w 5710084"/>
              <a:gd name="connsiteY8" fmla="*/ 1052051 h 2231922"/>
              <a:gd name="connsiteX9" fmla="*/ 0 w 5710084"/>
              <a:gd name="connsiteY9" fmla="*/ 1052051 h 223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710084" h="2231922">
                <a:moveTo>
                  <a:pt x="5117690" y="2231922"/>
                </a:moveTo>
                <a:cubicBezTo>
                  <a:pt x="5040261" y="2077064"/>
                  <a:pt x="4962832" y="1922206"/>
                  <a:pt x="5014451" y="1745226"/>
                </a:cubicBezTo>
                <a:cubicBezTo>
                  <a:pt x="5066070" y="1568246"/>
                  <a:pt x="5375787" y="1440426"/>
                  <a:pt x="5427406" y="1170039"/>
                </a:cubicBezTo>
                <a:cubicBezTo>
                  <a:pt x="5479026" y="899652"/>
                  <a:pt x="5710084" y="245806"/>
                  <a:pt x="5324168" y="122903"/>
                </a:cubicBezTo>
                <a:cubicBezTo>
                  <a:pt x="4938252" y="0"/>
                  <a:pt x="3672349" y="324464"/>
                  <a:pt x="3111910" y="432619"/>
                </a:cubicBezTo>
                <a:cubicBezTo>
                  <a:pt x="2551471" y="540774"/>
                  <a:pt x="2229464" y="752167"/>
                  <a:pt x="1961535" y="771832"/>
                </a:cubicBezTo>
                <a:cubicBezTo>
                  <a:pt x="1693606" y="791497"/>
                  <a:pt x="1725561" y="580103"/>
                  <a:pt x="1504335" y="550606"/>
                </a:cubicBezTo>
                <a:cubicBezTo>
                  <a:pt x="1283109" y="521109"/>
                  <a:pt x="884903" y="511277"/>
                  <a:pt x="634181" y="594851"/>
                </a:cubicBezTo>
                <a:cubicBezTo>
                  <a:pt x="383459" y="678425"/>
                  <a:pt x="0" y="1052051"/>
                  <a:pt x="0" y="1052051"/>
                </a:cubicBezTo>
                <a:lnTo>
                  <a:pt x="0" y="1052051"/>
                </a:lnTo>
              </a:path>
            </a:pathLst>
          </a:custGeom>
          <a:ln w="127000">
            <a:solidFill>
              <a:srgbClr val="00B0F0">
                <a:alpha val="41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9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54" grpId="0" animBg="1"/>
      <p:bldP spid="62" grpId="0" animBg="1"/>
      <p:bldP spid="63" grpId="0" animBg="1"/>
      <p:bldP spid="67" grpId="0"/>
      <p:bldP spid="68" grpId="0"/>
      <p:bldP spid="69" grpId="0" animBg="1"/>
      <p:bldP spid="70" grpId="0" animBg="1"/>
      <p:bldP spid="71" grpId="0" animBg="1"/>
      <p:bldP spid="22" grpId="0"/>
      <p:bldP spid="23" grpId="0" animBg="1"/>
      <p:bldP spid="25" grpId="0"/>
      <p:bldP spid="27" grpId="0" animBg="1"/>
      <p:bldP spid="28" grpId="0" animBg="1"/>
      <p:bldP spid="29" grpId="0"/>
      <p:bldP spid="30" grpId="0" animBg="1"/>
      <p:bldP spid="32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fontScale="85000" lnSpcReduction="10000"/>
          </a:bodyPr>
          <a:lstStyle/>
          <a:p>
            <a:r>
              <a:rPr lang="ru-RU" altLang="zh-CN" dirty="0" smtClean="0"/>
              <a:t>Данная транспортная сеть – полимерная и комлеплекстная, которая состоит из железных и автомобильных дорог, авиационных линий, морского транспорта, нефте-газопроводов, линий электропередачи и информационной сети.</a:t>
            </a:r>
          </a:p>
          <a:p>
            <a:r>
              <a:rPr lang="ru-RU" altLang="zh-CN" dirty="0" smtClean="0"/>
              <a:t>Концепция "Экономического пояса Шелкового пути" будет акцентируется на расширении потенциалов сотрудничества между странами и повышении темпа и качества региональной экономической интеграции. </a:t>
            </a:r>
          </a:p>
          <a:p>
            <a:r>
              <a:rPr lang="ru-RU" altLang="zh-CN" dirty="0" smtClean="0"/>
              <a:t>Строительство экономического пояса Шелкового пути поможет странам Евразии превратить людские, ресурсные, рыночные и технические возможности в реальные преимущества развития.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FE1D-37EB-4819-88A1-1B281EA4102E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zh-CN" sz="2400" b="1" dirty="0" smtClean="0"/>
              <a:t>Как строить </a:t>
            </a:r>
            <a:br>
              <a:rPr lang="ru-RU" altLang="zh-CN" sz="2400" b="1" dirty="0" smtClean="0"/>
            </a:br>
            <a:r>
              <a:rPr lang="ru-RU" altLang="zh-CN" sz="2400" b="1" dirty="0" smtClean="0"/>
              <a:t>экономический пояс Шелкового пути?  </a:t>
            </a:r>
            <a:endParaRPr lang="zh-CN" altLang="en-US" sz="2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9715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altLang="zh-CN" dirty="0" smtClean="0"/>
              <a:t>Построение транспортной артерии от Тихого Океана до Балтийского моря и Индийского Океана, охватывающую Восточную, Западную ,Южную Азию и Европу.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ru-RU" altLang="zh-CN" dirty="0" smtClean="0"/>
              <a:t>Развитие торговли и инвестиции.</a:t>
            </a:r>
          </a:p>
          <a:p>
            <a:pPr lvl="1"/>
            <a:r>
              <a:rPr lang="ru-RU" altLang="zh-CN" dirty="0" smtClean="0"/>
              <a:t>Создание приятных условий для торговли и инвестиций.</a:t>
            </a:r>
          </a:p>
          <a:p>
            <a:pPr lvl="1"/>
            <a:r>
              <a:rPr lang="ru-RU" altLang="zh-CN" dirty="0" smtClean="0"/>
              <a:t>Увеличение торгового объема между странами, улучшение торговой структуры в пользу добавленной стоимости высокотехнологичной продукции.</a:t>
            </a:r>
          </a:p>
          <a:p>
            <a:pPr lvl="1"/>
            <a:r>
              <a:rPr lang="ru-RU" altLang="zh-CN" dirty="0" smtClean="0"/>
              <a:t>Укрепление инвестиционного сотрудничества.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FE1D-37EB-4819-88A1-1B281EA4102E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theme/theme1.xml><?xml version="1.0" encoding="utf-8"?>
<a:theme xmlns:a="http://schemas.openxmlformats.org/drawingml/2006/main" name="Стыковк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Стыковка</Template>
  <TotalTime>537</TotalTime>
  <Words>604</Words>
  <Application>Microsoft Office PowerPoint</Application>
  <PresentationFormat>全屏显示(4:3)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Стыковка</vt:lpstr>
      <vt:lpstr>Возрождение двух Шелковых пути: всесторонняя открытьсть Китая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Как строить  экономический пояс Шелкового пути?  </vt:lpstr>
      <vt:lpstr>幻灯片 10</vt:lpstr>
      <vt:lpstr>幻灯片 11</vt:lpstr>
      <vt:lpstr>幻灯片 12</vt:lpstr>
      <vt:lpstr>幻灯片 13</vt:lpstr>
    </vt:vector>
  </TitlesOfParts>
  <Company>上海财经大学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Возрождение двух Шелкового пути: всесторонняя открытьсть Китая</dc:title>
  <dc:creator>Ruslan</dc:creator>
  <cp:lastModifiedBy>Ruslan</cp:lastModifiedBy>
  <cp:revision>57</cp:revision>
  <dcterms:created xsi:type="dcterms:W3CDTF">2014-04-20T05:07:40Z</dcterms:created>
  <dcterms:modified xsi:type="dcterms:W3CDTF">2014-05-23T06:10:11Z</dcterms:modified>
</cp:coreProperties>
</file>