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308" r:id="rId5"/>
    <p:sldId id="374" r:id="rId6"/>
    <p:sldId id="347" r:id="rId7"/>
    <p:sldId id="375" r:id="rId8"/>
    <p:sldId id="376" r:id="rId9"/>
    <p:sldId id="378" r:id="rId10"/>
    <p:sldId id="377" r:id="rId11"/>
    <p:sldId id="349" r:id="rId12"/>
    <p:sldId id="382" r:id="rId13"/>
    <p:sldId id="370" r:id="rId14"/>
    <p:sldId id="371" r:id="rId15"/>
    <p:sldId id="351" r:id="rId16"/>
    <p:sldId id="356" r:id="rId17"/>
    <p:sldId id="381" r:id="rId18"/>
    <p:sldId id="359" r:id="rId19"/>
    <p:sldId id="350" r:id="rId20"/>
    <p:sldId id="360" r:id="rId21"/>
    <p:sldId id="352" r:id="rId22"/>
    <p:sldId id="353" r:id="rId23"/>
    <p:sldId id="354" r:id="rId24"/>
    <p:sldId id="369" r:id="rId25"/>
    <p:sldId id="364" r:id="rId26"/>
    <p:sldId id="372" r:id="rId27"/>
    <p:sldId id="367" r:id="rId28"/>
    <p:sldId id="373" r:id="rId29"/>
  </p:sldIdLst>
  <p:sldSz cx="9144000" cy="6858000" type="screen4x3"/>
  <p:notesSz cx="6797675" cy="9926638"/>
  <p:defaultTextStyle>
    <a:defPPr>
      <a:defRPr lang="ru-RU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2A7"/>
    <a:srgbClr val="00579F"/>
    <a:srgbClr val="FFCC99"/>
    <a:srgbClr val="E6F7FE"/>
    <a:srgbClr val="DCF0FA"/>
    <a:srgbClr val="12B0E6"/>
    <a:srgbClr val="44C7F4"/>
    <a:srgbClr val="0072B7"/>
    <a:srgbClr val="009EDB"/>
    <a:srgbClr val="C8E6F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45" autoAdjust="0"/>
    <p:restoredTop sz="94714" autoAdjust="0"/>
  </p:normalViewPr>
  <p:slideViewPr>
    <p:cSldViewPr>
      <p:cViewPr varScale="1">
        <p:scale>
          <a:sx n="85" d="100"/>
          <a:sy n="85" d="100"/>
        </p:scale>
        <p:origin x="-169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08" y="-78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4C0E53-5910-4F2C-8F42-70FC01CE55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89B2A4-4E6C-461E-8987-5DD7A0D52A01}">
      <dgm:prSet phldrT="[Текст]" custT="1"/>
      <dgm:spPr/>
      <dgm:t>
        <a:bodyPr/>
        <a:lstStyle/>
        <a:p>
          <a:r>
            <a:rPr lang="ru-RU" sz="1800" dirty="0" smtClean="0"/>
            <a:t>Системы мониторинга с использованием технологии контейнерных</a:t>
          </a:r>
          <a:r>
            <a:rPr lang="en-US" sz="1800" dirty="0" smtClean="0"/>
            <a:t> GPS</a:t>
          </a:r>
          <a:r>
            <a:rPr lang="ru-RU" sz="1800" dirty="0" smtClean="0"/>
            <a:t>/</a:t>
          </a:r>
          <a:r>
            <a:rPr lang="ru-RU" sz="1800" dirty="0" err="1" smtClean="0"/>
            <a:t>Глонасс</a:t>
          </a:r>
          <a:r>
            <a:rPr lang="ru-RU" sz="1800" dirty="0" smtClean="0"/>
            <a:t>  </a:t>
          </a:r>
          <a:r>
            <a:rPr lang="ru-RU" sz="1800" dirty="0" err="1" smtClean="0"/>
            <a:t>трекеров</a:t>
          </a:r>
          <a:r>
            <a:rPr lang="ru-RU" sz="1800" dirty="0" smtClean="0"/>
            <a:t>  и </a:t>
          </a:r>
          <a:r>
            <a:rPr lang="en-US" sz="1800" dirty="0" smtClean="0"/>
            <a:t>RFID </a:t>
          </a:r>
          <a:r>
            <a:rPr lang="ru-RU" sz="1800" dirty="0" smtClean="0"/>
            <a:t>меток</a:t>
          </a:r>
          <a:r>
            <a:rPr lang="en-US" sz="1800" dirty="0" smtClean="0"/>
            <a:t> </a:t>
          </a:r>
          <a:r>
            <a:rPr lang="ru-RU" sz="1800" dirty="0" smtClean="0"/>
            <a:t>(</a:t>
          </a:r>
          <a:r>
            <a:rPr lang="ru-RU" sz="1800" dirty="0" err="1" smtClean="0"/>
            <a:t>Смарт-контейнеров</a:t>
          </a:r>
          <a:r>
            <a:rPr lang="ru-RU" sz="1800" dirty="0" smtClean="0"/>
            <a:t>):</a:t>
          </a:r>
          <a:endParaRPr lang="ru-RU" sz="1600" dirty="0"/>
        </a:p>
      </dgm:t>
    </dgm:pt>
    <dgm:pt modelId="{0480195E-02D7-4D6C-8FC1-FE2D0F17243D}" type="parTrans" cxnId="{59E69DED-D6ED-45C7-AA89-8F56E4A4F8DA}">
      <dgm:prSet/>
      <dgm:spPr/>
      <dgm:t>
        <a:bodyPr/>
        <a:lstStyle/>
        <a:p>
          <a:endParaRPr lang="ru-RU"/>
        </a:p>
      </dgm:t>
    </dgm:pt>
    <dgm:pt modelId="{1CC04631-CE62-4AA0-96A7-86D4233E3E2A}" type="sibTrans" cxnId="{59E69DED-D6ED-45C7-AA89-8F56E4A4F8DA}">
      <dgm:prSet/>
      <dgm:spPr/>
      <dgm:t>
        <a:bodyPr/>
        <a:lstStyle/>
        <a:p>
          <a:endParaRPr lang="ru-RU"/>
        </a:p>
      </dgm:t>
    </dgm:pt>
    <dgm:pt modelId="{DF7BB899-E338-4C9B-B52C-C653164B2A39}">
      <dgm:prSet phldrT="[Текст]" custT="1"/>
      <dgm:spPr/>
      <dgm:t>
        <a:bodyPr/>
        <a:lstStyle/>
        <a:p>
          <a:r>
            <a:rPr lang="ru-RU" sz="1800" dirty="0" smtClean="0"/>
            <a:t>Системы мониторинга с использованием  </a:t>
          </a:r>
          <a:r>
            <a:rPr lang="en-US" sz="1800" dirty="0" smtClean="0"/>
            <a:t>RFID </a:t>
          </a:r>
          <a:r>
            <a:rPr lang="ru-RU" sz="1800" dirty="0" smtClean="0"/>
            <a:t>меток контейнеров и </a:t>
          </a:r>
          <a:r>
            <a:rPr lang="ru-RU" sz="1800" dirty="0" err="1" smtClean="0"/>
            <a:t>трекеров</a:t>
          </a:r>
          <a:r>
            <a:rPr lang="ru-RU" sz="1800" dirty="0" smtClean="0"/>
            <a:t> </a:t>
          </a:r>
          <a:r>
            <a:rPr lang="en-US" sz="1800" dirty="0" smtClean="0"/>
            <a:t>GPS</a:t>
          </a:r>
          <a:r>
            <a:rPr lang="ru-RU" sz="1800" dirty="0" smtClean="0"/>
            <a:t>/</a:t>
          </a:r>
          <a:r>
            <a:rPr lang="ru-RU" sz="1800" dirty="0" err="1" smtClean="0"/>
            <a:t>Глонасс</a:t>
          </a:r>
          <a:r>
            <a:rPr lang="ru-RU" sz="1800" dirty="0" smtClean="0"/>
            <a:t>, установленных на транспортных средствах</a:t>
          </a:r>
          <a:r>
            <a:rPr lang="en-US" sz="1800" dirty="0" smtClean="0"/>
            <a:t> </a:t>
          </a:r>
          <a:r>
            <a:rPr lang="ru-RU" sz="1800" dirty="0" smtClean="0"/>
            <a:t> (суда, поезда, автомобили):</a:t>
          </a:r>
          <a:endParaRPr lang="ru-RU" sz="1800" dirty="0"/>
        </a:p>
      </dgm:t>
    </dgm:pt>
    <dgm:pt modelId="{0006468B-278C-42FD-B15A-DE53AB0A425D}" type="parTrans" cxnId="{132E6DD2-9D43-4CA8-8996-42A73DE69377}">
      <dgm:prSet/>
      <dgm:spPr/>
      <dgm:t>
        <a:bodyPr/>
        <a:lstStyle/>
        <a:p>
          <a:endParaRPr lang="ru-RU"/>
        </a:p>
      </dgm:t>
    </dgm:pt>
    <dgm:pt modelId="{D2AD5055-9214-4434-AB0D-EB3AF4CB6593}" type="sibTrans" cxnId="{132E6DD2-9D43-4CA8-8996-42A73DE69377}">
      <dgm:prSet/>
      <dgm:spPr/>
      <dgm:t>
        <a:bodyPr/>
        <a:lstStyle/>
        <a:p>
          <a:endParaRPr lang="ru-RU"/>
        </a:p>
      </dgm:t>
    </dgm:pt>
    <dgm:pt modelId="{EA6D3260-E62E-4081-97AA-F5D6A57EBC3E}">
      <dgm:prSet phldrT="[Текст]" custT="1"/>
      <dgm:spPr/>
      <dgm:t>
        <a:bodyPr/>
        <a:lstStyle/>
        <a:p>
          <a:r>
            <a:rPr lang="en-US" sz="1800" dirty="0" smtClean="0"/>
            <a:t>Container Logistics Information Service (</a:t>
          </a:r>
          <a:r>
            <a:rPr lang="en-US" sz="1800" dirty="0" err="1" smtClean="0"/>
            <a:t>Colins</a:t>
          </a:r>
          <a:r>
            <a:rPr lang="en-US" sz="1800" dirty="0" smtClean="0"/>
            <a:t>)</a:t>
          </a:r>
          <a:r>
            <a:rPr lang="ru-RU" sz="1800" dirty="0" smtClean="0"/>
            <a:t>, Министерство транспорта Японии</a:t>
          </a:r>
          <a:r>
            <a:rPr lang="en-US" sz="1800" dirty="0" smtClean="0"/>
            <a:t> </a:t>
          </a:r>
          <a:endParaRPr lang="ru-RU" sz="1800" dirty="0"/>
        </a:p>
      </dgm:t>
    </dgm:pt>
    <dgm:pt modelId="{0048F41A-FC20-4CE0-8031-BB11DF96F9D8}" type="parTrans" cxnId="{1E6025E8-6011-4792-8CEF-A809B09CFBF3}">
      <dgm:prSet/>
      <dgm:spPr/>
      <dgm:t>
        <a:bodyPr/>
        <a:lstStyle/>
        <a:p>
          <a:endParaRPr lang="ru-RU"/>
        </a:p>
      </dgm:t>
    </dgm:pt>
    <dgm:pt modelId="{CFF0523C-8D69-4B9A-A3A2-A190477233B8}" type="sibTrans" cxnId="{1E6025E8-6011-4792-8CEF-A809B09CFBF3}">
      <dgm:prSet/>
      <dgm:spPr/>
      <dgm:t>
        <a:bodyPr/>
        <a:lstStyle/>
        <a:p>
          <a:endParaRPr lang="ru-RU"/>
        </a:p>
      </dgm:t>
    </dgm:pt>
    <dgm:pt modelId="{175FF108-4063-488C-BD2A-342470FC23CB}">
      <dgm:prSet phldrT="[Текст]" custT="1"/>
      <dgm:spPr/>
      <dgm:t>
        <a:bodyPr/>
        <a:lstStyle/>
        <a:p>
          <a:r>
            <a:rPr lang="en-US" sz="1800" dirty="0" smtClean="0"/>
            <a:t>Global Cargo Tracking System (GCTS)</a:t>
          </a:r>
          <a:r>
            <a:rPr lang="ru-RU" sz="1800" dirty="0" smtClean="0"/>
            <a:t>, Южная Корея</a:t>
          </a:r>
          <a:r>
            <a:rPr lang="en-US" sz="1800" dirty="0" smtClean="0"/>
            <a:t> </a:t>
          </a:r>
          <a:endParaRPr lang="ru-RU" sz="1800" dirty="0"/>
        </a:p>
      </dgm:t>
    </dgm:pt>
    <dgm:pt modelId="{D3F78F99-57EE-4C32-A186-71B69B8E9777}" type="sibTrans" cxnId="{1847ADB8-9B2D-4996-88FC-B6FFB26E8F75}">
      <dgm:prSet/>
      <dgm:spPr/>
      <dgm:t>
        <a:bodyPr/>
        <a:lstStyle/>
        <a:p>
          <a:endParaRPr lang="ru-RU"/>
        </a:p>
      </dgm:t>
    </dgm:pt>
    <dgm:pt modelId="{6ED69A49-8F23-4FE8-86DE-38D7A94AB9CE}" type="parTrans" cxnId="{1847ADB8-9B2D-4996-88FC-B6FFB26E8F75}">
      <dgm:prSet/>
      <dgm:spPr/>
      <dgm:t>
        <a:bodyPr/>
        <a:lstStyle/>
        <a:p>
          <a:endParaRPr lang="ru-RU"/>
        </a:p>
      </dgm:t>
    </dgm:pt>
    <dgm:pt modelId="{6031F65A-4E2A-432B-A12D-0EEA8200BCA1}">
      <dgm:prSet phldrT="[Текст]" custT="1"/>
      <dgm:spPr/>
      <dgm:t>
        <a:bodyPr/>
        <a:lstStyle/>
        <a:p>
          <a:r>
            <a:rPr lang="en-US" sz="1800" dirty="0" smtClean="0"/>
            <a:t>IT-FRENS</a:t>
          </a:r>
          <a:r>
            <a:rPr lang="ru-RU" sz="1800" dirty="0" smtClean="0"/>
            <a:t>, </a:t>
          </a:r>
          <a:r>
            <a:rPr lang="en-US" sz="1800" dirty="0" smtClean="0"/>
            <a:t>Freight Railway Company</a:t>
          </a:r>
          <a:r>
            <a:rPr lang="ru-RU" sz="1800" dirty="0" smtClean="0"/>
            <a:t>, Япония</a:t>
          </a:r>
          <a:endParaRPr lang="ru-RU" sz="1800" dirty="0"/>
        </a:p>
      </dgm:t>
    </dgm:pt>
    <dgm:pt modelId="{F01C4DEC-BDD0-4C78-808F-A760F9454858}" type="parTrans" cxnId="{702D6944-6447-4900-8F87-AF0CDE73E7D4}">
      <dgm:prSet/>
      <dgm:spPr/>
      <dgm:t>
        <a:bodyPr/>
        <a:lstStyle/>
        <a:p>
          <a:endParaRPr lang="ru-RU"/>
        </a:p>
      </dgm:t>
    </dgm:pt>
    <dgm:pt modelId="{D273D6D8-968B-4A2E-AAE9-AB6C4B46E72C}" type="sibTrans" cxnId="{702D6944-6447-4900-8F87-AF0CDE73E7D4}">
      <dgm:prSet/>
      <dgm:spPr/>
      <dgm:t>
        <a:bodyPr/>
        <a:lstStyle/>
        <a:p>
          <a:endParaRPr lang="ru-RU"/>
        </a:p>
      </dgm:t>
    </dgm:pt>
    <dgm:pt modelId="{E56160B3-47D2-43AA-9C9B-E13FAC0ACE26}">
      <dgm:prSet phldrT="[Текст]" custT="1"/>
      <dgm:spPr/>
      <dgm:t>
        <a:bodyPr/>
        <a:lstStyle/>
        <a:p>
          <a:r>
            <a:rPr lang="en-US" sz="1800" dirty="0" smtClean="0"/>
            <a:t>Sea-NACCS, Air-NACCS, Nippon Automated Cargo and Port Consolidated System</a:t>
          </a:r>
          <a:r>
            <a:rPr lang="en-US" sz="1800" smtClean="0"/>
            <a:t>, Inc.</a:t>
          </a:r>
          <a:r>
            <a:rPr lang="ru-RU" sz="1800" smtClean="0"/>
            <a:t>,</a:t>
          </a:r>
          <a:r>
            <a:rPr lang="en-US" sz="1800" smtClean="0"/>
            <a:t> </a:t>
          </a:r>
          <a:r>
            <a:rPr lang="ru-RU" sz="1800" dirty="0" smtClean="0"/>
            <a:t>Госкомпания Японии</a:t>
          </a:r>
          <a:endParaRPr lang="ru-RU" sz="1800" dirty="0"/>
        </a:p>
      </dgm:t>
    </dgm:pt>
    <dgm:pt modelId="{061EB590-39F5-496F-8E5D-107403248C6F}" type="parTrans" cxnId="{2AD976A0-53E7-429C-B331-1933FC11CEB3}">
      <dgm:prSet/>
      <dgm:spPr/>
      <dgm:t>
        <a:bodyPr/>
        <a:lstStyle/>
        <a:p>
          <a:endParaRPr lang="ru-RU"/>
        </a:p>
      </dgm:t>
    </dgm:pt>
    <dgm:pt modelId="{64AAC882-D745-4941-B0F3-F3342438D576}" type="sibTrans" cxnId="{2AD976A0-53E7-429C-B331-1933FC11CEB3}">
      <dgm:prSet/>
      <dgm:spPr/>
      <dgm:t>
        <a:bodyPr/>
        <a:lstStyle/>
        <a:p>
          <a:endParaRPr lang="ru-RU"/>
        </a:p>
      </dgm:t>
    </dgm:pt>
    <dgm:pt modelId="{5BEB03C0-7CB4-4AAC-BA75-AC83FF180C51}" type="pres">
      <dgm:prSet presAssocID="{414C0E53-5910-4F2C-8F42-70FC01CE55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A851A8-DDAA-45D7-87C3-13531FBCD05D}" type="pres">
      <dgm:prSet presAssocID="{E189B2A4-4E6C-461E-8987-5DD7A0D52A01}" presName="parentText" presStyleLbl="node1" presStyleIdx="0" presStyleCnt="2" custScaleY="9797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D67EE-472F-400C-A04D-4FF613923840}" type="pres">
      <dgm:prSet presAssocID="{E189B2A4-4E6C-461E-8987-5DD7A0D52A0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793217-47D4-4F86-9F77-448B600B94E7}" type="pres">
      <dgm:prSet presAssocID="{DF7BB899-E338-4C9B-B52C-C653164B2A39}" presName="parentText" presStyleLbl="node1" presStyleIdx="1" presStyleCnt="2" custLinFactNeighborX="388" custLinFactNeighborY="-121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119D77-98D9-4033-97BF-4CEAD5DD26E5}" type="pres">
      <dgm:prSet presAssocID="{DF7BB899-E338-4C9B-B52C-C653164B2A39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47BE00-7E3F-4760-9E3E-88C051628CC4}" type="presOf" srcId="{414C0E53-5910-4F2C-8F42-70FC01CE5579}" destId="{5BEB03C0-7CB4-4AAC-BA75-AC83FF180C51}" srcOrd="0" destOrd="0" presId="urn:microsoft.com/office/officeart/2005/8/layout/vList2"/>
    <dgm:cxn modelId="{59E69DED-D6ED-45C7-AA89-8F56E4A4F8DA}" srcId="{414C0E53-5910-4F2C-8F42-70FC01CE5579}" destId="{E189B2A4-4E6C-461E-8987-5DD7A0D52A01}" srcOrd="0" destOrd="0" parTransId="{0480195E-02D7-4D6C-8FC1-FE2D0F17243D}" sibTransId="{1CC04631-CE62-4AA0-96A7-86D4233E3E2A}"/>
    <dgm:cxn modelId="{E3C1166A-2312-4982-8C05-8B62E7694436}" type="presOf" srcId="{175FF108-4063-488C-BD2A-342470FC23CB}" destId="{CD9D67EE-472F-400C-A04D-4FF613923840}" srcOrd="0" destOrd="0" presId="urn:microsoft.com/office/officeart/2005/8/layout/vList2"/>
    <dgm:cxn modelId="{1847ADB8-9B2D-4996-88FC-B6FFB26E8F75}" srcId="{E189B2A4-4E6C-461E-8987-5DD7A0D52A01}" destId="{175FF108-4063-488C-BD2A-342470FC23CB}" srcOrd="0" destOrd="0" parTransId="{6ED69A49-8F23-4FE8-86DE-38D7A94AB9CE}" sibTransId="{D3F78F99-57EE-4C32-A186-71B69B8E9777}"/>
    <dgm:cxn modelId="{2AD976A0-53E7-429C-B331-1933FC11CEB3}" srcId="{DF7BB899-E338-4C9B-B52C-C653164B2A39}" destId="{E56160B3-47D2-43AA-9C9B-E13FAC0ACE26}" srcOrd="2" destOrd="0" parTransId="{061EB590-39F5-496F-8E5D-107403248C6F}" sibTransId="{64AAC882-D745-4941-B0F3-F3342438D576}"/>
    <dgm:cxn modelId="{65635EBA-FCA4-47BB-A877-D645307703DE}" type="presOf" srcId="{E56160B3-47D2-43AA-9C9B-E13FAC0ACE26}" destId="{B2119D77-98D9-4033-97BF-4CEAD5DD26E5}" srcOrd="0" destOrd="2" presId="urn:microsoft.com/office/officeart/2005/8/layout/vList2"/>
    <dgm:cxn modelId="{132E6DD2-9D43-4CA8-8996-42A73DE69377}" srcId="{414C0E53-5910-4F2C-8F42-70FC01CE5579}" destId="{DF7BB899-E338-4C9B-B52C-C653164B2A39}" srcOrd="1" destOrd="0" parTransId="{0006468B-278C-42FD-B15A-DE53AB0A425D}" sibTransId="{D2AD5055-9214-4434-AB0D-EB3AF4CB6593}"/>
    <dgm:cxn modelId="{1E6025E8-6011-4792-8CEF-A809B09CFBF3}" srcId="{DF7BB899-E338-4C9B-B52C-C653164B2A39}" destId="{EA6D3260-E62E-4081-97AA-F5D6A57EBC3E}" srcOrd="0" destOrd="0" parTransId="{0048F41A-FC20-4CE0-8031-BB11DF96F9D8}" sibTransId="{CFF0523C-8D69-4B9A-A3A2-A190477233B8}"/>
    <dgm:cxn modelId="{702D6944-6447-4900-8F87-AF0CDE73E7D4}" srcId="{DF7BB899-E338-4C9B-B52C-C653164B2A39}" destId="{6031F65A-4E2A-432B-A12D-0EEA8200BCA1}" srcOrd="1" destOrd="0" parTransId="{F01C4DEC-BDD0-4C78-808F-A760F9454858}" sibTransId="{D273D6D8-968B-4A2E-AAE9-AB6C4B46E72C}"/>
    <dgm:cxn modelId="{AF2B98B2-1AB0-4F0F-9C52-E2B8647E8A23}" type="presOf" srcId="{E189B2A4-4E6C-461E-8987-5DD7A0D52A01}" destId="{73A851A8-DDAA-45D7-87C3-13531FBCD05D}" srcOrd="0" destOrd="0" presId="urn:microsoft.com/office/officeart/2005/8/layout/vList2"/>
    <dgm:cxn modelId="{89F44ED7-D984-4456-B75F-6E398076CB57}" type="presOf" srcId="{6031F65A-4E2A-432B-A12D-0EEA8200BCA1}" destId="{B2119D77-98D9-4033-97BF-4CEAD5DD26E5}" srcOrd="0" destOrd="1" presId="urn:microsoft.com/office/officeart/2005/8/layout/vList2"/>
    <dgm:cxn modelId="{42E3CBE7-6D45-4749-B2C0-5DA599C5900B}" type="presOf" srcId="{EA6D3260-E62E-4081-97AA-F5D6A57EBC3E}" destId="{B2119D77-98D9-4033-97BF-4CEAD5DD26E5}" srcOrd="0" destOrd="0" presId="urn:microsoft.com/office/officeart/2005/8/layout/vList2"/>
    <dgm:cxn modelId="{12B30DFE-8701-48EC-96B5-501B1D00D6A0}" type="presOf" srcId="{DF7BB899-E338-4C9B-B52C-C653164B2A39}" destId="{8E793217-47D4-4F86-9F77-448B600B94E7}" srcOrd="0" destOrd="0" presId="urn:microsoft.com/office/officeart/2005/8/layout/vList2"/>
    <dgm:cxn modelId="{6E8A4AB2-2405-4C93-B4FF-6665C7ED38C2}" type="presParOf" srcId="{5BEB03C0-7CB4-4AAC-BA75-AC83FF180C51}" destId="{73A851A8-DDAA-45D7-87C3-13531FBCD05D}" srcOrd="0" destOrd="0" presId="urn:microsoft.com/office/officeart/2005/8/layout/vList2"/>
    <dgm:cxn modelId="{69533DF9-A91B-4810-8451-BA0F104C95E8}" type="presParOf" srcId="{5BEB03C0-7CB4-4AAC-BA75-AC83FF180C51}" destId="{CD9D67EE-472F-400C-A04D-4FF613923840}" srcOrd="1" destOrd="0" presId="urn:microsoft.com/office/officeart/2005/8/layout/vList2"/>
    <dgm:cxn modelId="{F409E88E-2BCD-47A1-BB2B-0AACFB3F0413}" type="presParOf" srcId="{5BEB03C0-7CB4-4AAC-BA75-AC83FF180C51}" destId="{8E793217-47D4-4F86-9F77-448B600B94E7}" srcOrd="2" destOrd="0" presId="urn:microsoft.com/office/officeart/2005/8/layout/vList2"/>
    <dgm:cxn modelId="{276E332C-E00D-4AC0-A278-AD8178929B7B}" type="presParOf" srcId="{5BEB03C0-7CB4-4AAC-BA75-AC83FF180C51}" destId="{B2119D77-98D9-4033-97BF-4CEAD5DD26E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3A851A8-DDAA-45D7-87C3-13531FBCD05D}">
      <dsp:nvSpPr>
        <dsp:cNvPr id="0" name=""/>
        <dsp:cNvSpPr/>
      </dsp:nvSpPr>
      <dsp:spPr>
        <a:xfrm>
          <a:off x="0" y="19198"/>
          <a:ext cx="6096000" cy="9800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Системы мониторинга с использованием технологии контейнерных</a:t>
          </a:r>
          <a:r>
            <a:rPr lang="en-US" sz="1800" kern="1200" dirty="0" smtClean="0"/>
            <a:t> GPS</a:t>
          </a:r>
          <a:r>
            <a:rPr lang="ru-RU" sz="1800" kern="1200" dirty="0" smtClean="0"/>
            <a:t>/</a:t>
          </a:r>
          <a:r>
            <a:rPr lang="ru-RU" sz="1800" kern="1200" dirty="0" err="1" smtClean="0"/>
            <a:t>Глонасс</a:t>
          </a:r>
          <a:r>
            <a:rPr lang="ru-RU" sz="1800" kern="1200" dirty="0" smtClean="0"/>
            <a:t>  </a:t>
          </a:r>
          <a:r>
            <a:rPr lang="ru-RU" sz="1800" kern="1200" dirty="0" err="1" smtClean="0"/>
            <a:t>трекеров</a:t>
          </a:r>
          <a:r>
            <a:rPr lang="ru-RU" sz="1800" kern="1200" dirty="0" smtClean="0"/>
            <a:t>  и </a:t>
          </a:r>
          <a:r>
            <a:rPr lang="en-US" sz="1800" kern="1200" dirty="0" smtClean="0"/>
            <a:t>RFID </a:t>
          </a:r>
          <a:r>
            <a:rPr lang="ru-RU" sz="1800" kern="1200" dirty="0" smtClean="0"/>
            <a:t>меток</a:t>
          </a:r>
          <a:r>
            <a:rPr lang="en-US" sz="1800" kern="1200" dirty="0" smtClean="0"/>
            <a:t> </a:t>
          </a:r>
          <a:r>
            <a:rPr lang="ru-RU" sz="1800" kern="1200" dirty="0" smtClean="0"/>
            <a:t>(</a:t>
          </a:r>
          <a:r>
            <a:rPr lang="ru-RU" sz="1800" kern="1200" dirty="0" err="1" smtClean="0"/>
            <a:t>Смарт-контейнеров</a:t>
          </a:r>
          <a:r>
            <a:rPr lang="ru-RU" sz="1800" kern="1200" dirty="0" smtClean="0"/>
            <a:t>):</a:t>
          </a:r>
          <a:endParaRPr lang="ru-RU" sz="1600" kern="1200" dirty="0"/>
        </a:p>
      </dsp:txBody>
      <dsp:txXfrm>
        <a:off x="0" y="19198"/>
        <a:ext cx="6096000" cy="980092"/>
      </dsp:txXfrm>
    </dsp:sp>
    <dsp:sp modelId="{CD9D67EE-472F-400C-A04D-4FF613923840}">
      <dsp:nvSpPr>
        <dsp:cNvPr id="0" name=""/>
        <dsp:cNvSpPr/>
      </dsp:nvSpPr>
      <dsp:spPr>
        <a:xfrm>
          <a:off x="0" y="999291"/>
          <a:ext cx="6096000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kern="1200" dirty="0" smtClean="0"/>
            <a:t>Global Cargo Tracking System (GCTS)</a:t>
          </a:r>
          <a:r>
            <a:rPr lang="ru-RU" sz="1800" kern="1200" dirty="0" smtClean="0"/>
            <a:t>, Южная Корея</a:t>
          </a:r>
          <a:r>
            <a:rPr lang="en-US" sz="1800" kern="1200" dirty="0" smtClean="0"/>
            <a:t> </a:t>
          </a:r>
          <a:endParaRPr lang="ru-RU" sz="1800" kern="1200" dirty="0"/>
        </a:p>
      </dsp:txBody>
      <dsp:txXfrm>
        <a:off x="0" y="999291"/>
        <a:ext cx="6096000" cy="629280"/>
      </dsp:txXfrm>
    </dsp:sp>
    <dsp:sp modelId="{8E793217-47D4-4F86-9F77-448B600B94E7}">
      <dsp:nvSpPr>
        <dsp:cNvPr id="0" name=""/>
        <dsp:cNvSpPr/>
      </dsp:nvSpPr>
      <dsp:spPr>
        <a:xfrm>
          <a:off x="0" y="1456018"/>
          <a:ext cx="6096000" cy="1000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Системы мониторинга с использованием  </a:t>
          </a:r>
          <a:r>
            <a:rPr lang="en-US" sz="1800" kern="1200" dirty="0" smtClean="0"/>
            <a:t>RFID </a:t>
          </a:r>
          <a:r>
            <a:rPr lang="ru-RU" sz="1800" kern="1200" dirty="0" smtClean="0"/>
            <a:t>меток контейнеров и </a:t>
          </a:r>
          <a:r>
            <a:rPr lang="ru-RU" sz="1800" kern="1200" dirty="0" err="1" smtClean="0"/>
            <a:t>трекеров</a:t>
          </a:r>
          <a:r>
            <a:rPr lang="ru-RU" sz="1800" kern="1200" dirty="0" smtClean="0"/>
            <a:t> </a:t>
          </a:r>
          <a:r>
            <a:rPr lang="en-US" sz="1800" kern="1200" dirty="0" smtClean="0"/>
            <a:t>GPS</a:t>
          </a:r>
          <a:r>
            <a:rPr lang="ru-RU" sz="1800" kern="1200" dirty="0" smtClean="0"/>
            <a:t>/</a:t>
          </a:r>
          <a:r>
            <a:rPr lang="ru-RU" sz="1800" kern="1200" dirty="0" err="1" smtClean="0"/>
            <a:t>Глонасс</a:t>
          </a:r>
          <a:r>
            <a:rPr lang="ru-RU" sz="1800" kern="1200" dirty="0" smtClean="0"/>
            <a:t>, установленных на транспортных средствах</a:t>
          </a:r>
          <a:r>
            <a:rPr lang="en-US" sz="1800" kern="1200" dirty="0" smtClean="0"/>
            <a:t> </a:t>
          </a:r>
          <a:r>
            <a:rPr lang="ru-RU" sz="1800" kern="1200" dirty="0" smtClean="0"/>
            <a:t> (суда, поезда, автомобили):</a:t>
          </a:r>
          <a:endParaRPr lang="ru-RU" sz="1800" kern="1200" dirty="0"/>
        </a:p>
      </dsp:txBody>
      <dsp:txXfrm>
        <a:off x="0" y="1456018"/>
        <a:ext cx="6096000" cy="1000350"/>
      </dsp:txXfrm>
    </dsp:sp>
    <dsp:sp modelId="{B2119D77-98D9-4033-97BF-4CEAD5DD26E5}">
      <dsp:nvSpPr>
        <dsp:cNvPr id="0" name=""/>
        <dsp:cNvSpPr/>
      </dsp:nvSpPr>
      <dsp:spPr>
        <a:xfrm>
          <a:off x="0" y="2628921"/>
          <a:ext cx="6096000" cy="1415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kern="1200" dirty="0" smtClean="0"/>
            <a:t>Container Logistics Information Service (</a:t>
          </a:r>
          <a:r>
            <a:rPr lang="en-US" sz="1800" kern="1200" dirty="0" err="1" smtClean="0"/>
            <a:t>Colins</a:t>
          </a:r>
          <a:r>
            <a:rPr lang="en-US" sz="1800" kern="1200" dirty="0" smtClean="0"/>
            <a:t>)</a:t>
          </a:r>
          <a:r>
            <a:rPr lang="ru-RU" sz="1800" kern="1200" dirty="0" smtClean="0"/>
            <a:t>, Министерство транспорта Японии</a:t>
          </a:r>
          <a:r>
            <a:rPr lang="en-US" sz="1800" kern="1200" dirty="0" smtClean="0"/>
            <a:t> 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kern="1200" dirty="0" smtClean="0"/>
            <a:t>IT-FRENS</a:t>
          </a:r>
          <a:r>
            <a:rPr lang="ru-RU" sz="1800" kern="1200" dirty="0" smtClean="0"/>
            <a:t>, </a:t>
          </a:r>
          <a:r>
            <a:rPr lang="en-US" sz="1800" kern="1200" dirty="0" smtClean="0"/>
            <a:t>Freight Railway Company</a:t>
          </a:r>
          <a:r>
            <a:rPr lang="ru-RU" sz="1800" kern="1200" dirty="0" smtClean="0"/>
            <a:t>, Япония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kern="1200" dirty="0" smtClean="0"/>
            <a:t>Sea-NACCS, Air-NACCS, Nippon Automated Cargo and Port Consolidated System</a:t>
          </a:r>
          <a:r>
            <a:rPr lang="en-US" sz="1800" kern="1200" smtClean="0"/>
            <a:t>, Inc.</a:t>
          </a:r>
          <a:r>
            <a:rPr lang="ru-RU" sz="1800" kern="1200" smtClean="0"/>
            <a:t>,</a:t>
          </a:r>
          <a:r>
            <a:rPr lang="en-US" sz="1800" kern="1200" smtClean="0"/>
            <a:t> </a:t>
          </a:r>
          <a:r>
            <a:rPr lang="ru-RU" sz="1800" kern="1200" dirty="0" smtClean="0"/>
            <a:t>Госкомпания Японии</a:t>
          </a:r>
          <a:endParaRPr lang="ru-RU" sz="1800" kern="1200" dirty="0"/>
        </a:p>
      </dsp:txBody>
      <dsp:txXfrm>
        <a:off x="0" y="2628921"/>
        <a:ext cx="6096000" cy="1415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FCE93-E088-42CD-B014-11EC9849043A}" type="datetimeFigureOut">
              <a:rPr lang="ru-RU" smtClean="0"/>
              <a:pPr/>
              <a:t>24.10.2013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EAC57-4DD9-4598-9A52-E3288236A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4280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89DA3B-2B62-497D-8423-EE0C55B561F1}" type="slidenum">
              <a:rPr lang="ja-JP" altLang="en-US" smtClean="0"/>
              <a:pPr/>
              <a:t>2</a:t>
            </a:fld>
            <a:endParaRPr lang="en-US" altLang="ja-JP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84731" indent="-84731"/>
            <a:r>
              <a:rPr lang="en-US" altLang="ja-JP" b="1" dirty="0" err="1" smtClean="0">
                <a:solidFill>
                  <a:srgbClr val="FF0000"/>
                </a:solidFill>
                <a:ea typeface="ＭＳ Ｐゴシック" pitchFamily="50" charset="-128"/>
              </a:rPr>
              <a:t>CO</a:t>
            </a:r>
            <a:r>
              <a:rPr lang="en-US" altLang="ja-JP" b="1" dirty="0" err="1" smtClean="0">
                <a:ea typeface="ＭＳ Ｐゴシック" pitchFamily="50" charset="-128"/>
              </a:rPr>
              <a:t>ntainer</a:t>
            </a:r>
            <a:r>
              <a:rPr lang="en-US" altLang="ja-JP" b="1" dirty="0" smtClean="0">
                <a:ea typeface="ＭＳ Ｐゴシック" pitchFamily="50" charset="-128"/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  <a:ea typeface="ＭＳ Ｐゴシック" pitchFamily="50" charset="-128"/>
              </a:rPr>
              <a:t>L</a:t>
            </a:r>
            <a:r>
              <a:rPr lang="en-US" altLang="ja-JP" b="1" dirty="0" smtClean="0">
                <a:ea typeface="ＭＳ Ｐゴシック" pitchFamily="50" charset="-128"/>
              </a:rPr>
              <a:t>ogistics </a:t>
            </a:r>
            <a:r>
              <a:rPr lang="en-US" altLang="ja-JP" b="1" dirty="0" smtClean="0">
                <a:solidFill>
                  <a:srgbClr val="FF0000"/>
                </a:solidFill>
                <a:ea typeface="ＭＳ Ｐゴシック" pitchFamily="50" charset="-128"/>
              </a:rPr>
              <a:t>I</a:t>
            </a:r>
            <a:r>
              <a:rPr lang="en-US" altLang="ja-JP" b="1" dirty="0" smtClean="0">
                <a:ea typeface="ＭＳ Ｐゴシック" pitchFamily="50" charset="-128"/>
              </a:rPr>
              <a:t>nformation </a:t>
            </a:r>
            <a:r>
              <a:rPr lang="en-US" altLang="ja-JP" b="1" dirty="0" smtClean="0">
                <a:solidFill>
                  <a:srgbClr val="FF0000"/>
                </a:solidFill>
                <a:ea typeface="ＭＳ Ｐゴシック" pitchFamily="50" charset="-128"/>
              </a:rPr>
              <a:t>S</a:t>
            </a:r>
            <a:r>
              <a:rPr lang="en-US" altLang="ja-JP" b="1" dirty="0" smtClean="0">
                <a:ea typeface="ＭＳ Ｐゴシック" pitchFamily="50" charset="-128"/>
              </a:rPr>
              <a:t>ervice(</a:t>
            </a:r>
            <a:r>
              <a:rPr lang="en-US" altLang="ja-JP" b="1" dirty="0" err="1" smtClean="0">
                <a:ea typeface="ＭＳ Ｐゴシック" pitchFamily="50" charset="-128"/>
              </a:rPr>
              <a:t>Colins</a:t>
            </a:r>
            <a:r>
              <a:rPr lang="en-US" altLang="ja-JP" b="1" dirty="0" smtClean="0">
                <a:ea typeface="ＭＳ Ｐゴシック" pitchFamily="50" charset="-128"/>
              </a:rPr>
              <a:t>) is: </a:t>
            </a:r>
          </a:p>
          <a:p>
            <a:pPr marL="84731" indent="-84731">
              <a:buFontTx/>
              <a:buChar char="•"/>
            </a:pPr>
            <a:r>
              <a:rPr lang="en-US" altLang="ja-JP" dirty="0" smtClean="0">
                <a:ea typeface="ＭＳ Ｐゴシック" pitchFamily="50" charset="-128"/>
              </a:rPr>
              <a:t>a web-based information service developed to promote information sharing among terminal operators, consignees, forwarders, carriers, etc,</a:t>
            </a:r>
          </a:p>
          <a:p>
            <a:pPr marL="84731" indent="-84731">
              <a:buFontTx/>
              <a:buChar char="•"/>
            </a:pPr>
            <a:r>
              <a:rPr lang="en-US" altLang="ja-JP" dirty="0" smtClean="0">
                <a:ea typeface="ＭＳ Ｐゴシック" pitchFamily="50" charset="-128"/>
              </a:rPr>
              <a:t>This is a sort of Port Community System in Japan, </a:t>
            </a:r>
          </a:p>
          <a:p>
            <a:pPr marL="84731" indent="-84731">
              <a:buFontTx/>
              <a:buChar char="•"/>
            </a:pPr>
            <a:r>
              <a:rPr lang="en-US" altLang="ja-JP" dirty="0" smtClean="0">
                <a:ea typeface="ＭＳ Ｐゴシック" pitchFamily="50" charset="-128"/>
              </a:rPr>
              <a:t>now being developed and managed by MLIT as part of “The comprehensive and intensive reform program of container logistics”  during FY2009-2011(3 years) to bear the business risk,</a:t>
            </a:r>
          </a:p>
          <a:p>
            <a:pPr marL="84731" indent="-84731">
              <a:buFontTx/>
              <a:buChar char="•"/>
            </a:pPr>
            <a:r>
              <a:rPr lang="en-US" altLang="ja-JP" dirty="0" smtClean="0">
                <a:ea typeface="ＭＳ Ｐゴシック" pitchFamily="50" charset="-128"/>
              </a:rPr>
              <a:t>We try to build sustainable business model until FY2012 and to transfer the business to suitable applicant,</a:t>
            </a:r>
          </a:p>
          <a:p>
            <a:pPr marL="84731" indent="-84731">
              <a:buFontTx/>
              <a:buChar char="•"/>
            </a:pPr>
            <a:r>
              <a:rPr lang="en-US" altLang="ja-JP" dirty="0" smtClean="0">
                <a:ea typeface="ＭＳ Ｐゴシック" pitchFamily="50" charset="-128"/>
              </a:rPr>
              <a:t>available at </a:t>
            </a:r>
            <a:r>
              <a:rPr lang="en-US" altLang="ja-JP" u="sng" dirty="0" smtClean="0">
                <a:solidFill>
                  <a:schemeClr val="accent2"/>
                </a:solidFill>
                <a:ea typeface="ＭＳ Ｐゴシック" pitchFamily="50" charset="-128"/>
              </a:rPr>
              <a:t>http</a:t>
            </a:r>
            <a:r>
              <a:rPr lang="en-US" altLang="ja-JP" u="sng" smtClean="0">
                <a:solidFill>
                  <a:schemeClr val="accent2"/>
                </a:solidFill>
                <a:ea typeface="ＭＳ Ｐゴシック" pitchFamily="50" charset="-128"/>
              </a:rPr>
              <a:t>://www.colins.ne.jp</a:t>
            </a:r>
            <a:r>
              <a:rPr lang="ja-JP" altLang="en-US" u="sng" dirty="0" smtClean="0">
                <a:solidFill>
                  <a:schemeClr val="accent2"/>
                </a:solidFill>
                <a:ea typeface="ＭＳ Ｐゴシック" pitchFamily="50" charset="-128"/>
              </a:rPr>
              <a:t>　</a:t>
            </a:r>
            <a:endParaRPr lang="ja-JP" altLang="ja-JP" u="sng" dirty="0" smtClean="0">
              <a:solidFill>
                <a:schemeClr val="accent2"/>
              </a:solidFill>
              <a:ea typeface="ＭＳ Ｐゴシック" pitchFamily="50" charset="-128"/>
            </a:endParaRPr>
          </a:p>
          <a:p>
            <a:pPr marL="84731" indent="-84731"/>
            <a:endParaRPr lang="ja-JP" altLang="en-US" dirty="0" smtClean="0">
              <a:ea typeface="ＭＳ Ｐゴシック" pitchFamily="50" charset="-128"/>
            </a:endParaRPr>
          </a:p>
        </p:txBody>
      </p:sp>
      <p:sp>
        <p:nvSpPr>
          <p:cNvPr id="256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76C48F-A2E2-4C3F-8D26-579FE5CA0505}" type="slidenum">
              <a:rPr lang="ja-JP" altLang="en-US"/>
              <a:pPr/>
              <a:t>18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9D128-8B01-4A27-A43D-A43012E89EA3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EAC57-4DD9-4598-9A52-E3288236A0C1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388230"/>
            <a:ext cx="5904656" cy="2160240"/>
          </a:xfrm>
        </p:spPr>
        <p:txBody>
          <a:bodyPr anchor="t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620478"/>
            <a:ext cx="5904656" cy="72008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179512" y="5625802"/>
            <a:ext cx="7128792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/>
          <a:lstStyle/>
          <a:p>
            <a:pPr>
              <a:spcBef>
                <a:spcPct val="20000"/>
              </a:spcBef>
              <a:buClr>
                <a:schemeClr val="tx1"/>
              </a:buClr>
              <a:defRPr/>
            </a:pP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Данный документ является внутренним документом ОАО «</a:t>
            </a:r>
            <a:r>
              <a:rPr lang="ru-RU" sz="9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НИС</a:t>
            </a: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». </a:t>
            </a: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Он содержит конфиденциальную информацию, касающуюся коммерческой деятельности и текущего состояния ОАО «</a:t>
            </a:r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НИС</a:t>
            </a: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», его дочерних и </a:t>
            </a:r>
            <a:r>
              <a:rPr lang="ru-RU" sz="90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аффилированных</a:t>
            </a: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 компаний. </a:t>
            </a: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Вся информация, содержащаяся в настоящем документе, является собственностью ОАО «</a:t>
            </a:r>
            <a:r>
              <a:rPr lang="ru-RU" sz="9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НИС</a:t>
            </a: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». </a:t>
            </a: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Раскрытие информации, содержащейся в настоящем документе, третьим </a:t>
            </a: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лицам запрещено. </a:t>
            </a: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Полное или частичное воспроизведение настоящего документа без предварительного разрешения ОАО «</a:t>
            </a:r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НИС</a:t>
            </a: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» запрещено.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buClr>
                <a:schemeClr val="tx1"/>
              </a:buClr>
              <a:defRPr/>
            </a:pP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buClr>
                <a:schemeClr val="tx1"/>
              </a:buClr>
              <a:defRPr/>
            </a:pP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Данный документ используется для проведения устной презентации и не предоставляет полной информации по </a:t>
            </a:r>
            <a:r>
              <a:rPr lang="ru-RU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данной теме. 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3200"/>
            <a:ext cx="7452000" cy="1008000"/>
          </a:xfrm>
        </p:spPr>
        <p:txBody>
          <a:bodyPr vert="horz" lIns="91420" tIns="45710" rIns="91420" bIns="45710" rtlCol="0" anchor="ctr">
            <a:normAutofit/>
          </a:bodyPr>
          <a:lstStyle>
            <a:lvl1pPr algn="l" defTabSz="914206" rtl="0" eaLnBrk="1" latinLnBrk="0" hangingPunct="1">
              <a:spcBef>
                <a:spcPct val="0"/>
              </a:spcBef>
              <a:buNone/>
              <a:defRPr lang="ru-RU" sz="3000" b="1" kern="1200" dirty="0">
                <a:solidFill>
                  <a:srgbClr val="0057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7240"/>
            <a:ext cx="8748000" cy="4392000"/>
          </a:xfrm>
        </p:spPr>
        <p:txBody>
          <a:bodyPr>
            <a:normAutofit/>
          </a:bodyPr>
          <a:lstStyle>
            <a:lvl1pPr>
              <a:buClr>
                <a:srgbClr val="00579F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buClr>
                <a:srgbClr val="00579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>
              <a:buClr>
                <a:srgbClr val="00579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>
              <a:buClr>
                <a:srgbClr val="00579F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4pPr>
            <a:lvl5pPr>
              <a:buClr>
                <a:srgbClr val="00579F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ижний колонтитул 3"/>
          <p:cNvSpPr>
            <a:spLocks noGrp="1"/>
          </p:cNvSpPr>
          <p:nvPr userDrawn="1">
            <p:ph type="ftr" sz="quarter" idx="4294967295"/>
          </p:nvPr>
        </p:nvSpPr>
        <p:spPr>
          <a:xfrm>
            <a:off x="35497" y="5733256"/>
            <a:ext cx="8028384" cy="1080120"/>
          </a:xfrm>
          <a:prstGeom prst="roundRect">
            <a:avLst>
              <a:gd name="adj" fmla="val 9099"/>
            </a:avLst>
          </a:prstGeom>
        </p:spPr>
        <p:txBody>
          <a:bodyPr/>
          <a:lstStyle/>
          <a:p>
            <a:pPr algn="l"/>
            <a:endParaRPr lang="ru-RU" dirty="0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79512" y="1124744"/>
            <a:ext cx="8712968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304816"/>
            <a:ext cx="4104000" cy="468000"/>
          </a:xfrm>
          <a:prstGeom prst="roundRect">
            <a:avLst/>
          </a:prstGeom>
          <a:solidFill>
            <a:srgbClr val="00579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79512" y="1844824"/>
            <a:ext cx="4104000" cy="3852000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buFont typeface="Arial" pitchFamily="34" charset="0"/>
              <a:buChar char="•"/>
              <a:defRPr sz="1600"/>
            </a:lvl2pPr>
            <a:lvl3pPr>
              <a:buFont typeface="Arial" pitchFamily="34" charset="0"/>
              <a:buChar char="•"/>
              <a:defRPr sz="1600"/>
            </a:lvl3pPr>
            <a:lvl4pPr>
              <a:buFont typeface="Arial" pitchFamily="34" charset="0"/>
              <a:buChar char="•"/>
              <a:defRPr sz="1600"/>
            </a:lvl4pPr>
            <a:lvl5pPr>
              <a:buFont typeface="Arial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09796" y="1304816"/>
            <a:ext cx="4104000" cy="468000"/>
          </a:xfrm>
          <a:prstGeom prst="roundRect">
            <a:avLst/>
          </a:prstGeom>
          <a:solidFill>
            <a:srgbClr val="00579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09796" y="1844824"/>
            <a:ext cx="4104000" cy="3852000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buFont typeface="Arial" pitchFamily="34" charset="0"/>
              <a:buChar char="•"/>
              <a:defRPr sz="1600"/>
            </a:lvl2pPr>
            <a:lvl3pPr>
              <a:buFont typeface="Arial" pitchFamily="34" charset="0"/>
              <a:buChar char="•"/>
              <a:defRPr sz="1600"/>
            </a:lvl3pPr>
            <a:lvl4pPr>
              <a:buFont typeface="Arial" pitchFamily="34" charset="0"/>
              <a:buChar char="•"/>
              <a:defRPr sz="1600"/>
            </a:lvl4pPr>
            <a:lvl5pPr>
              <a:buFont typeface="Arial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79512" y="77282"/>
            <a:ext cx="7452000" cy="1008000"/>
          </a:xfrm>
        </p:spPr>
        <p:txBody>
          <a:bodyPr vert="horz" lIns="91420" tIns="45710" rIns="91420" bIns="45710" rtlCol="0" anchor="ctr">
            <a:normAutofit/>
          </a:bodyPr>
          <a:lstStyle>
            <a:lvl1pPr algn="l" defTabSz="914206" rtl="0" eaLnBrk="1" latinLnBrk="0" hangingPunct="1">
              <a:spcBef>
                <a:spcPct val="0"/>
              </a:spcBef>
              <a:buNone/>
              <a:defRPr lang="ru-RU" sz="3000" b="1" kern="1200" dirty="0">
                <a:solidFill>
                  <a:srgbClr val="0057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Нижний колонтитул 3"/>
          <p:cNvSpPr>
            <a:spLocks noGrp="1"/>
          </p:cNvSpPr>
          <p:nvPr userDrawn="1">
            <p:ph type="ftr" sz="quarter" idx="4294967295"/>
          </p:nvPr>
        </p:nvSpPr>
        <p:spPr>
          <a:xfrm>
            <a:off x="35497" y="5733256"/>
            <a:ext cx="8028384" cy="1080120"/>
          </a:xfrm>
          <a:prstGeom prst="roundRect">
            <a:avLst>
              <a:gd name="adj" fmla="val 9099"/>
            </a:avLst>
          </a:prstGeom>
        </p:spPr>
        <p:txBody>
          <a:bodyPr/>
          <a:lstStyle/>
          <a:p>
            <a:pPr algn="l"/>
            <a:endParaRPr lang="ru-RU" dirty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79512" y="1124744"/>
            <a:ext cx="8712968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23385" y="6629400"/>
            <a:ext cx="609600" cy="228600"/>
          </a:xfrm>
          <a:prstGeom prst="rect">
            <a:avLst/>
          </a:prstGeom>
          <a:ln/>
        </p:spPr>
        <p:txBody>
          <a:bodyPr lIns="91420" tIns="45710" rIns="91420" bIns="45710"/>
          <a:lstStyle>
            <a:lvl1pPr>
              <a:defRPr/>
            </a:lvl1pPr>
          </a:lstStyle>
          <a:p>
            <a:pPr>
              <a:defRPr/>
            </a:pPr>
            <a:fld id="{CB019D32-21C4-4A7C-9A62-BC58A97624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340768"/>
            <a:ext cx="8748000" cy="4392000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7283"/>
            <a:ext cx="7452000" cy="1008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10" name="Группа 17"/>
          <p:cNvGrpSpPr/>
          <p:nvPr/>
        </p:nvGrpSpPr>
        <p:grpSpPr>
          <a:xfrm rot="10800000">
            <a:off x="8388424" y="6318109"/>
            <a:ext cx="755576" cy="432048"/>
            <a:chOff x="0" y="6165304"/>
            <a:chExt cx="1115616" cy="432048"/>
          </a:xfrm>
        </p:grpSpPr>
        <p:sp>
          <p:nvSpPr>
            <p:cNvPr id="11" name="Блок-схема: задержка 10"/>
            <p:cNvSpPr/>
            <p:nvPr/>
          </p:nvSpPr>
          <p:spPr>
            <a:xfrm rot="10800000" flipH="1">
              <a:off x="971600" y="6165304"/>
              <a:ext cx="144016" cy="432048"/>
            </a:xfrm>
            <a:prstGeom prst="flowChartDelay">
              <a:avLst/>
            </a:prstGeom>
            <a:solidFill>
              <a:srgbClr val="0057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Номер слайда 5"/>
            <p:cNvSpPr txBox="1">
              <a:spLocks/>
            </p:cNvSpPr>
            <p:nvPr userDrawn="1"/>
          </p:nvSpPr>
          <p:spPr>
            <a:xfrm>
              <a:off x="0" y="6165304"/>
              <a:ext cx="971600" cy="432048"/>
            </a:xfrm>
            <a:prstGeom prst="rect">
              <a:avLst/>
            </a:prstGeom>
            <a:solidFill>
              <a:srgbClr val="00579F"/>
            </a:solidFill>
          </p:spPr>
          <p:txBody>
            <a:bodyPr vert="horz" lIns="91440" tIns="45720" rIns="91440" bIns="45720" rtlCol="0" anchor="ctr"/>
            <a:lstStyle>
              <a:lvl1pPr>
                <a:defRPr>
                  <a:solidFill>
                    <a:schemeClr val="bg1"/>
                  </a:solidFill>
                </a:defRPr>
              </a:lvl1pPr>
            </a:lstStyle>
            <a:p>
              <a:pPr marL="0" marR="0" lvl="0" indent="0" algn="r" defTabSz="914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3" name="Номер слайда 5"/>
          <p:cNvSpPr txBox="1">
            <a:spLocks/>
          </p:cNvSpPr>
          <p:nvPr/>
        </p:nvSpPr>
        <p:spPr>
          <a:xfrm>
            <a:off x="8498959" y="6318109"/>
            <a:ext cx="531692" cy="432048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34644-B93F-42BB-94B6-853FF0216C2E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3"/>
          </p:nvPr>
        </p:nvSpPr>
        <p:spPr>
          <a:xfrm>
            <a:off x="179512" y="5877368"/>
            <a:ext cx="8100000" cy="864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20" tIns="45710" rIns="91420" bIns="45710" rtlCol="0" anchor="ctr"/>
          <a:lstStyle>
            <a:lvl1pPr marL="0" marR="0" indent="0" algn="ctr" defTabSz="914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8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179512" y="1124744"/>
            <a:ext cx="8712968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5" r:id="rId4"/>
    <p:sldLayoutId id="2147483656" r:id="rId5"/>
  </p:sldLayoutIdLst>
  <p:hf sldNum="0" hdr="0" dt="0"/>
  <p:txStyles>
    <p:titleStyle>
      <a:lvl1pPr algn="l" defTabSz="914206" rtl="0" eaLnBrk="1" latinLnBrk="0" hangingPunct="1">
        <a:spcBef>
          <a:spcPct val="0"/>
        </a:spcBef>
        <a:buNone/>
        <a:defRPr sz="3000" b="1" kern="1200">
          <a:solidFill>
            <a:srgbClr val="00579F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Clr>
          <a:srgbClr val="00579F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Clr>
          <a:srgbClr val="00579F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Clr>
          <a:srgbClr val="00579F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Clr>
          <a:srgbClr val="00579F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Clr>
          <a:srgbClr val="00579F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>
          <a:xfrm>
            <a:off x="465708" y="1200173"/>
            <a:ext cx="8289608" cy="2588867"/>
          </a:xfrm>
          <a:prstGeom prst="rect">
            <a:avLst/>
          </a:prstGeom>
        </p:spPr>
        <p:txBody>
          <a:bodyPr lIns="51435" tIns="25718" rIns="51435" bIns="25718">
            <a:noAutofit/>
          </a:bodyPr>
          <a:lstStyle/>
          <a:p>
            <a:pPr marL="342007" indent="-342007" algn="ctr" defTabSz="913507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1772816"/>
            <a:ext cx="8352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Системы управления и мониторинга транспортных и грузовых потоков,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следующих по </a:t>
            </a:r>
            <a:r>
              <a:rPr lang="ru-RU" sz="2800" b="1" dirty="0" err="1" smtClean="0">
                <a:solidFill>
                  <a:srgbClr val="C00000"/>
                </a:solidFill>
              </a:rPr>
              <a:t>мультимодальным</a:t>
            </a:r>
            <a:r>
              <a:rPr lang="ru-RU" sz="2800" b="1" dirty="0" smtClean="0">
                <a:solidFill>
                  <a:srgbClr val="C00000"/>
                </a:solidFill>
              </a:rPr>
              <a:t> транспортным коридорам</a:t>
            </a:r>
            <a:endParaRPr lang="ru-RU" sz="2800" b="1" dirty="0" smtClean="0">
              <a:solidFill>
                <a:srgbClr val="C0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21" name="Группа 4"/>
          <p:cNvGrpSpPr>
            <a:grpSpLocks/>
          </p:cNvGrpSpPr>
          <p:nvPr/>
        </p:nvGrpSpPr>
        <p:grpSpPr bwMode="auto">
          <a:xfrm>
            <a:off x="539552" y="3861048"/>
            <a:ext cx="8064896" cy="1821909"/>
            <a:chOff x="735013" y="7962900"/>
            <a:chExt cx="14036552" cy="39624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013" y="7962900"/>
              <a:ext cx="4681537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13253" y="7962900"/>
              <a:ext cx="4681537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90028" y="7962900"/>
              <a:ext cx="4681537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TextBox 24"/>
          <p:cNvSpPr txBox="1"/>
          <p:nvPr/>
        </p:nvSpPr>
        <p:spPr>
          <a:xfrm>
            <a:off x="0" y="5733256"/>
            <a:ext cx="87484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А.В.Воронцов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,</a:t>
            </a:r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r">
              <a:spcBef>
                <a:spcPct val="0"/>
              </a:spcBef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Президент ГК «Транспортная интеграция» </a:t>
            </a:r>
          </a:p>
          <a:p>
            <a:pPr>
              <a:spcBef>
                <a:spcPct val="0"/>
              </a:spcBef>
            </a:pPr>
            <a:endParaRPr lang="ru-RU" sz="1600" b="1" dirty="0" smtClean="0">
              <a:solidFill>
                <a:srgbClr val="00579F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>
              <a:spcBef>
                <a:spcPct val="0"/>
              </a:spcBef>
            </a:pP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Санкт-Петербург</a:t>
            </a:r>
          </a:p>
          <a:p>
            <a:endParaRPr lang="ru-RU" dirty="0">
              <a:solidFill>
                <a:srgbClr val="00579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-3348880" y="116632"/>
            <a:ext cx="6984776" cy="851238"/>
            <a:chOff x="-3348880" y="116632"/>
            <a:chExt cx="6984776" cy="85123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512" y="116632"/>
              <a:ext cx="792088" cy="851238"/>
            </a:xfrm>
            <a:prstGeom prst="rect">
              <a:avLst/>
            </a:prstGeom>
            <a:noFill/>
          </p:spPr>
        </p:pic>
        <p:sp>
          <p:nvSpPr>
            <p:cNvPr id="1027" name="Rectangle 3"/>
            <p:cNvSpPr>
              <a:spLocks noChangeArrowheads="1"/>
            </p:cNvSpPr>
            <p:nvPr/>
          </p:nvSpPr>
          <p:spPr bwMode="auto">
            <a:xfrm>
              <a:off x="-3348880" y="188640"/>
              <a:ext cx="698477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449263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    						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«ТРАНСПОРТНАЯ ИНТЕГРАЦИЯ»</a:t>
              </a:r>
              <a:endPara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449263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  					ГРУППА КОМПАНИЙ 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 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/>
              <a:t>Технологии автоматической идентификации</a:t>
            </a:r>
            <a:endParaRPr lang="ru-RU" sz="30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95536" y="1412776"/>
          <a:ext cx="8229600" cy="337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6888"/>
                <a:gridCol w="1656184"/>
                <a:gridCol w="1666528"/>
              </a:tblGrid>
              <a:tr h="347500">
                <a:tc rowSpan="2">
                  <a:txBody>
                    <a:bodyPr/>
                    <a:lstStyle/>
                    <a:p>
                      <a:pPr algn="ctr"/>
                      <a:r>
                        <a:rPr lang="ru-RU" baseline="0" dirty="0" smtClean="0"/>
                        <a:t>Технология идентификации</a:t>
                      </a:r>
                      <a:endParaRPr lang="ru-RU" baseline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Объект</a:t>
                      </a:r>
                      <a:r>
                        <a:rPr lang="ru-RU" baseline="0" dirty="0" smtClean="0"/>
                        <a:t> идентификации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0812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baseline="0" dirty="0" smtClean="0"/>
                        <a:t>Транспортное средство</a:t>
                      </a:r>
                      <a:endParaRPr lang="ru-RU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baseline="0" dirty="0" smtClean="0"/>
                        <a:t>Груз</a:t>
                      </a:r>
                      <a:endParaRPr lang="ru-RU" b="1" baseline="0" dirty="0"/>
                    </a:p>
                  </a:txBody>
                  <a:tcPr/>
                </a:tc>
              </a:tr>
              <a:tr h="521250">
                <a:tc>
                  <a:txBody>
                    <a:bodyPr/>
                    <a:lstStyle/>
                    <a:p>
                      <a:r>
                        <a:rPr lang="ru-RU" dirty="0" smtClean="0"/>
                        <a:t>Штриховое кодирование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aseline="0" dirty="0" smtClean="0"/>
                        <a:t>-</a:t>
                      </a:r>
                      <a:endParaRPr lang="ru-RU" sz="3000" baseline="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aseline="0" dirty="0" smtClean="0"/>
                        <a:t>+</a:t>
                      </a:r>
                      <a:endParaRPr lang="ru-RU" sz="3000" baseline="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21250">
                <a:tc>
                  <a:txBody>
                    <a:bodyPr/>
                    <a:lstStyle/>
                    <a:p>
                      <a:r>
                        <a:rPr lang="ru-RU" dirty="0" smtClean="0"/>
                        <a:t>Буквенно-цифровое кодирование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aseline="0" dirty="0" smtClean="0"/>
                        <a:t>+</a:t>
                      </a:r>
                      <a:endParaRPr lang="ru-RU" sz="3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aseline="0" dirty="0" smtClean="0"/>
                        <a:t>+</a:t>
                      </a:r>
                      <a:endParaRPr lang="ru-RU" sz="3000" baseline="0" dirty="0"/>
                    </a:p>
                  </a:txBody>
                  <a:tcPr/>
                </a:tc>
              </a:tr>
              <a:tr h="521250">
                <a:tc>
                  <a:txBody>
                    <a:bodyPr/>
                    <a:lstStyle/>
                    <a:p>
                      <a:r>
                        <a:rPr lang="ru-RU" dirty="0" smtClean="0"/>
                        <a:t>Радиочастотная идентификация</a:t>
                      </a:r>
                      <a:r>
                        <a:rPr lang="ru-RU" baseline="0" dirty="0" smtClean="0"/>
                        <a:t> (</a:t>
                      </a:r>
                      <a:r>
                        <a:rPr lang="en-US" baseline="0" dirty="0" smtClean="0"/>
                        <a:t>RFID)</a:t>
                      </a:r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aseline="0" dirty="0" smtClean="0"/>
                        <a:t>+</a:t>
                      </a:r>
                      <a:endParaRPr lang="ru-RU" sz="3000" baseline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aseline="0" dirty="0" smtClean="0"/>
                        <a:t>+</a:t>
                      </a:r>
                      <a:endParaRPr lang="ru-RU" sz="3000" baseline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20985">
                <a:tc>
                  <a:txBody>
                    <a:bodyPr/>
                    <a:lstStyle/>
                    <a:p>
                      <a:r>
                        <a:rPr lang="ru-RU" dirty="0" smtClean="0"/>
                        <a:t>Идентификация</a:t>
                      </a:r>
                      <a:r>
                        <a:rPr lang="ru-RU" baseline="0" dirty="0" smtClean="0"/>
                        <a:t> на основе смарт-карт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aseline="0" dirty="0" smtClean="0"/>
                        <a:t>+</a:t>
                      </a:r>
                      <a:endParaRPr lang="ru-RU" sz="3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aseline="0" dirty="0" smtClean="0"/>
                        <a:t>+</a:t>
                      </a:r>
                      <a:endParaRPr lang="ru-RU" sz="3000" baseline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520" y="5445224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Штрих-код + </a:t>
            </a:r>
            <a:r>
              <a:rPr lang="en-US" dirty="0" smtClean="0"/>
              <a:t>RFID-</a:t>
            </a:r>
            <a:r>
              <a:rPr lang="ru-RU" dirty="0" smtClean="0"/>
              <a:t>метка = надежная идентификация !</a:t>
            </a:r>
            <a:endParaRPr lang="ru-RU" dirty="0"/>
          </a:p>
        </p:txBody>
      </p:sp>
      <p:pic>
        <p:nvPicPr>
          <p:cNvPr id="1026" name="il_fi" descr="http://wingi.ru/uploads/content/9c683641f236d3c1932a9630e8c9d0f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5013176"/>
            <a:ext cx="2304256" cy="169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792088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/>
              <a:t>Позиционирование с использованием ГНСС (</a:t>
            </a:r>
            <a:r>
              <a:rPr lang="en-US" sz="3000" dirty="0" smtClean="0"/>
              <a:t>GNSS)</a:t>
            </a:r>
            <a:endParaRPr lang="ru-RU" sz="3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052737"/>
            <a:ext cx="6984776" cy="5040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Состав орбитальных группировок </a:t>
            </a:r>
            <a:r>
              <a:rPr lang="ru-RU" sz="2400" dirty="0" smtClean="0"/>
              <a:t>(06.2012) 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1772816"/>
          <a:ext cx="8640958" cy="3120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8"/>
                <a:gridCol w="648072"/>
                <a:gridCol w="1157270"/>
                <a:gridCol w="925816"/>
                <a:gridCol w="1157272"/>
              </a:tblGrid>
              <a:tr h="35861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GPS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ГЛОНАСС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Galileo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Compass</a:t>
                      </a:r>
                      <a:endParaRPr lang="ru-RU" dirty="0"/>
                    </a:p>
                  </a:txBody>
                  <a:tcPr/>
                </a:tc>
              </a:tr>
              <a:tr h="379492">
                <a:tc>
                  <a:txBody>
                    <a:bodyPr/>
                    <a:lstStyle/>
                    <a:p>
                      <a:r>
                        <a:rPr lang="ru-RU" dirty="0" smtClean="0"/>
                        <a:t>Используются</a:t>
                      </a:r>
                      <a:r>
                        <a:rPr lang="ru-RU" baseline="0" dirty="0" smtClean="0"/>
                        <a:t> по целевому назначению (КА)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30</a:t>
                      </a:r>
                      <a:endParaRPr lang="ru-RU" sz="2400" baseline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24</a:t>
                      </a:r>
                      <a:endParaRPr lang="ru-RU" sz="2400" baseline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2</a:t>
                      </a:r>
                      <a:endParaRPr lang="ru-RU" sz="2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-</a:t>
                      </a:r>
                      <a:endParaRPr lang="ru-RU" sz="2400" baseline="0" dirty="0"/>
                    </a:p>
                  </a:txBody>
                  <a:tcPr/>
                </a:tc>
              </a:tr>
              <a:tr h="379492">
                <a:tc>
                  <a:txBody>
                    <a:bodyPr/>
                    <a:lstStyle/>
                    <a:p>
                      <a:r>
                        <a:rPr lang="ru-RU" dirty="0" smtClean="0"/>
                        <a:t>На этапе ввода</a:t>
                      </a:r>
                      <a:r>
                        <a:rPr lang="ru-RU" baseline="0" dirty="0" smtClean="0"/>
                        <a:t> в систему (КА)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-</a:t>
                      </a:r>
                      <a:endParaRPr lang="ru-RU" sz="2400" baseline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-</a:t>
                      </a:r>
                      <a:endParaRPr lang="ru-RU" sz="2400" baseline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2</a:t>
                      </a:r>
                      <a:endParaRPr lang="ru-RU" sz="2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12</a:t>
                      </a:r>
                      <a:endParaRPr lang="ru-RU" sz="2400" baseline="0" dirty="0"/>
                    </a:p>
                  </a:txBody>
                  <a:tcPr/>
                </a:tc>
              </a:tr>
              <a:tr h="379492">
                <a:tc>
                  <a:txBody>
                    <a:bodyPr/>
                    <a:lstStyle/>
                    <a:p>
                      <a:r>
                        <a:rPr lang="ru-RU" dirty="0" smtClean="0"/>
                        <a:t>Находятся на техобслуживании (КА)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1</a:t>
                      </a:r>
                      <a:endParaRPr lang="ru-RU" sz="2400" baseline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3</a:t>
                      </a:r>
                      <a:endParaRPr lang="ru-RU" sz="2400" baseline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-</a:t>
                      </a:r>
                      <a:endParaRPr lang="ru-RU" sz="2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-</a:t>
                      </a:r>
                      <a:endParaRPr lang="ru-RU" sz="2400" baseline="0" dirty="0"/>
                    </a:p>
                  </a:txBody>
                  <a:tcPr/>
                </a:tc>
              </a:tr>
              <a:tr h="461076">
                <a:tc>
                  <a:txBody>
                    <a:bodyPr/>
                    <a:lstStyle/>
                    <a:p>
                      <a:r>
                        <a:rPr lang="ru-RU" dirty="0" smtClean="0"/>
                        <a:t>Орбитальный резерв (КА)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-</a:t>
                      </a:r>
                      <a:endParaRPr lang="ru-RU" sz="2400" baseline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3</a:t>
                      </a:r>
                      <a:endParaRPr lang="ru-RU" sz="2400" baseline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-</a:t>
                      </a:r>
                      <a:endParaRPr lang="ru-RU" sz="2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-</a:t>
                      </a:r>
                      <a:endParaRPr lang="ru-RU" sz="2400" baseline="0" dirty="0"/>
                    </a:p>
                  </a:txBody>
                  <a:tcPr/>
                </a:tc>
              </a:tr>
              <a:tr h="461076">
                <a:tc>
                  <a:txBody>
                    <a:bodyPr/>
                    <a:lstStyle/>
                    <a:p>
                      <a:r>
                        <a:rPr lang="ru-RU" dirty="0" smtClean="0"/>
                        <a:t>На этапе испытаний (КА)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-</a:t>
                      </a:r>
                      <a:endParaRPr lang="ru-RU" sz="2400" baseline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1</a:t>
                      </a:r>
                      <a:endParaRPr lang="ru-RU" sz="2400" baseline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-</a:t>
                      </a:r>
                      <a:endParaRPr lang="ru-RU" sz="2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-</a:t>
                      </a:r>
                      <a:endParaRPr lang="ru-RU" sz="2400" baseline="0" dirty="0"/>
                    </a:p>
                  </a:txBody>
                  <a:tcPr/>
                </a:tc>
              </a:tr>
              <a:tr h="461076">
                <a:tc>
                  <a:txBody>
                    <a:bodyPr/>
                    <a:lstStyle/>
                    <a:p>
                      <a:r>
                        <a:rPr lang="ru-RU" dirty="0" smtClean="0"/>
                        <a:t>На этапе вывода из системы (КА)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-</a:t>
                      </a:r>
                      <a:endParaRPr lang="ru-RU" sz="2400" baseline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-</a:t>
                      </a:r>
                      <a:endParaRPr lang="ru-RU" sz="2400" baseline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-</a:t>
                      </a:r>
                      <a:endParaRPr lang="ru-RU" sz="2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-</a:t>
                      </a:r>
                      <a:endParaRPr lang="ru-RU" sz="2400" baseline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560" y="573325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GPS + </a:t>
            </a:r>
            <a:r>
              <a:rPr lang="ru-RU" dirty="0" smtClean="0"/>
              <a:t>ГЛОНАСС = надежное позиционирование !</a:t>
            </a:r>
            <a:endParaRPr lang="ru-RU" dirty="0"/>
          </a:p>
        </p:txBody>
      </p:sp>
      <p:pic>
        <p:nvPicPr>
          <p:cNvPr id="2050" name="Picture 2" descr="Novacom GNS-GLONA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5013176"/>
            <a:ext cx="211600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87624" y="5733257"/>
            <a:ext cx="6624736" cy="92333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dirty="0" smtClean="0">
                <a:solidFill>
                  <a:srgbClr val="FF0000"/>
                </a:solidFill>
              </a:rPr>
              <a:t>Системы мониторинга Японии и Китая взаимодействуют в едином формате представления данных (</a:t>
            </a:r>
            <a:r>
              <a:rPr lang="en-US" dirty="0" smtClean="0">
                <a:solidFill>
                  <a:srgbClr val="FF0000"/>
                </a:solidFill>
              </a:rPr>
              <a:t>EPCIS)</a:t>
            </a:r>
            <a:r>
              <a:rPr lang="ru-RU" dirty="0" smtClean="0">
                <a:solidFill>
                  <a:srgbClr val="FF0000"/>
                </a:solidFill>
              </a:rPr>
              <a:t>, разработанного в рамках </a:t>
            </a:r>
            <a:r>
              <a:rPr lang="ru-RU" smtClean="0">
                <a:solidFill>
                  <a:srgbClr val="FF0000"/>
                </a:solidFill>
              </a:rPr>
              <a:t>проекта </a:t>
            </a:r>
            <a:r>
              <a:rPr lang="en-US" smtClean="0">
                <a:solidFill>
                  <a:srgbClr val="FF0000"/>
                </a:solidFill>
              </a:rPr>
              <a:t>Colins</a:t>
            </a:r>
            <a:r>
              <a:rPr lang="ru-RU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0"/>
            <a:ext cx="8640960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Существующие экспериментальные / пробные проекты систем мониторинга товарно-транспортных потоков в странах АТЭС используют технологии  </a:t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RFID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меток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GPS\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Глонасс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трекеров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установленных на самих контейнерах или на транспортных средствах</a:t>
            </a:r>
          </a:p>
          <a:p>
            <a:pPr lvl="0" algn="ctr"/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3156082" y="404664"/>
            <a:ext cx="28191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Смарт-контейнер</a:t>
            </a:r>
            <a:endParaRPr lang="en-US" sz="2400" b="1" dirty="0" smtClean="0">
              <a:solidFill>
                <a:srgbClr val="00579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9870" y="1412776"/>
            <a:ext cx="6444261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live.globetrackerworld.com/images/Smart_Container_Slide02.jpg"/>
          <p:cNvPicPr>
            <a:picLocks noChangeAspect="1" noChangeArrowheads="1"/>
          </p:cNvPicPr>
          <p:nvPr/>
        </p:nvPicPr>
        <p:blipFill>
          <a:blip r:embed="rId2" cstate="print"/>
          <a:srcRect l="26342" t="18246" r="2579" b="8419"/>
          <a:stretch>
            <a:fillRect/>
          </a:stretch>
        </p:blipFill>
        <p:spPr bwMode="auto">
          <a:xfrm>
            <a:off x="2392218" y="1801091"/>
            <a:ext cx="4664364" cy="3620654"/>
          </a:xfrm>
          <a:prstGeom prst="rect">
            <a:avLst/>
          </a:prstGeom>
          <a:noFill/>
        </p:spPr>
      </p:pic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179512" y="116632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Модуль-трекер</a:t>
            </a:r>
            <a:r>
              <a:rPr lang="ru-RU" sz="24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 идентификации-позиционирования-связи </a:t>
            </a:r>
            <a:r>
              <a:rPr lang="ru-RU" sz="24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для </a:t>
            </a:r>
            <a:r>
              <a:rPr lang="ru-RU" sz="24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смарт-контейнера</a:t>
            </a:r>
            <a:endParaRPr lang="ru-RU" sz="2400" b="1" dirty="0" smtClean="0">
              <a:solidFill>
                <a:srgbClr val="00579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>
          <a:xfrm>
            <a:off x="323528" y="0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Структура Южнокорейской системы мониторинга с использованием технологии контейнерных </a:t>
            </a:r>
            <a:r>
              <a:rPr lang="ru-RU" sz="20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GPS-трекеров</a:t>
            </a:r>
            <a:r>
              <a:rPr lang="ru-RU" sz="20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 и RFID-меток </a:t>
            </a:r>
            <a:r>
              <a:rPr lang="ru-RU" sz="20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Global</a:t>
            </a:r>
            <a:r>
              <a:rPr lang="ru-RU" sz="20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Cargo</a:t>
            </a:r>
            <a:r>
              <a:rPr lang="ru-RU" sz="20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Tracking</a:t>
            </a:r>
            <a:r>
              <a:rPr lang="ru-RU" sz="20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System</a:t>
            </a:r>
            <a:r>
              <a:rPr lang="ru-RU" sz="20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 (GCTS)</a:t>
            </a:r>
            <a:endParaRPr lang="ru-RU" sz="2400" b="1" dirty="0" smtClean="0">
              <a:solidFill>
                <a:srgbClr val="00579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44855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ChangeArrowheads="1"/>
          </p:cNvSpPr>
          <p:nvPr/>
        </p:nvSpPr>
        <p:spPr bwMode="auto">
          <a:xfrm>
            <a:off x="179512" y="10697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Схема размещения инфраструктуры RFID-считывателей системы </a:t>
            </a:r>
            <a:r>
              <a:rPr lang="ru-RU" sz="20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Global</a:t>
            </a:r>
            <a:r>
              <a:rPr lang="ru-RU" sz="20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Cargo</a:t>
            </a:r>
            <a:r>
              <a:rPr lang="ru-RU" sz="20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Tracking</a:t>
            </a:r>
            <a:r>
              <a:rPr lang="ru-RU" sz="20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System</a:t>
            </a:r>
            <a:r>
              <a:rPr lang="ru-RU" sz="20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 (GCTS) в морских портах разных стран</a:t>
            </a:r>
            <a:endParaRPr lang="en-US" sz="2400" b="1" dirty="0" smtClean="0">
              <a:solidFill>
                <a:srgbClr val="00579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72710" name="Group 6"/>
          <p:cNvGrpSpPr>
            <a:grpSpLocks noChangeAspect="1"/>
          </p:cNvGrpSpPr>
          <p:nvPr/>
        </p:nvGrpSpPr>
        <p:grpSpPr bwMode="auto">
          <a:xfrm>
            <a:off x="161925" y="1412875"/>
            <a:ext cx="8658225" cy="4248150"/>
            <a:chOff x="102" y="890"/>
            <a:chExt cx="5454" cy="2676"/>
          </a:xfrm>
        </p:grpSpPr>
        <p:sp>
          <p:nvSpPr>
            <p:cNvPr id="72709" name="AutoShape 5"/>
            <p:cNvSpPr>
              <a:spLocks noChangeAspect="1" noChangeArrowheads="1" noTextEdit="1"/>
            </p:cNvSpPr>
            <p:nvPr/>
          </p:nvSpPr>
          <p:spPr bwMode="auto">
            <a:xfrm>
              <a:off x="102" y="890"/>
              <a:ext cx="5454" cy="2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72711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9" y="900"/>
              <a:ext cx="5447" cy="2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 l="908" t="1324" r="3327" b="1696"/>
            <a:stretch>
              <a:fillRect/>
            </a:stretch>
          </p:blipFill>
          <p:spPr bwMode="auto">
            <a:xfrm>
              <a:off x="158" y="935"/>
              <a:ext cx="5216" cy="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251520" y="116632"/>
            <a:ext cx="85689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Пилотный</a:t>
            </a:r>
            <a:r>
              <a:rPr lang="ru-RU" sz="20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 проект по отслеживанию движения контейнеров, перевозимых из Южной Кореи в Европу, с использованием  Транссибирской железнодорожной магистрали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7761137" cy="499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11560" y="188640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Структура</a:t>
            </a:r>
            <a:r>
              <a:rPr lang="en-US" sz="24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 Container Logistics Information Service (</a:t>
            </a:r>
            <a:r>
              <a:rPr lang="en-US" sz="24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Colins</a:t>
            </a:r>
            <a:r>
              <a:rPr lang="en-US" sz="24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)</a:t>
            </a:r>
            <a:endParaRPr lang="ru-RU" sz="2400" b="1" dirty="0" smtClean="0">
              <a:solidFill>
                <a:srgbClr val="00579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86487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683568" y="332656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Процесс работы  системы </a:t>
            </a:r>
            <a:r>
              <a:rPr lang="ru-RU" sz="24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Colins</a:t>
            </a:r>
            <a:endParaRPr lang="ru-RU" sz="2400" b="1" dirty="0" smtClean="0">
              <a:solidFill>
                <a:srgbClr val="00579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7400925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4" name="Picture 21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3857629"/>
            <a:ext cx="6991606" cy="23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6" name="Arc 23"/>
          <p:cNvSpPr>
            <a:spLocks/>
          </p:cNvSpPr>
          <p:nvPr/>
        </p:nvSpPr>
        <p:spPr bwMode="auto">
          <a:xfrm rot="776639">
            <a:off x="2457303" y="4733506"/>
            <a:ext cx="2097088" cy="644525"/>
          </a:xfrm>
          <a:custGeom>
            <a:avLst/>
            <a:gdLst>
              <a:gd name="T0" fmla="*/ 2147483647 w 38117"/>
              <a:gd name="T1" fmla="*/ 2147483647 h 21600"/>
              <a:gd name="T2" fmla="*/ 0 w 38117"/>
              <a:gd name="T3" fmla="*/ 2147483647 h 21600"/>
              <a:gd name="T4" fmla="*/ 2147483647 w 38117"/>
              <a:gd name="T5" fmla="*/ 0 h 21600"/>
              <a:gd name="T6" fmla="*/ 0 60000 65536"/>
              <a:gd name="T7" fmla="*/ 0 60000 65536"/>
              <a:gd name="T8" fmla="*/ 0 60000 65536"/>
              <a:gd name="T9" fmla="*/ 0 w 38117"/>
              <a:gd name="T10" fmla="*/ 0 h 21600"/>
              <a:gd name="T11" fmla="*/ 38117 w 3811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117" h="21600" fill="none" extrusionOk="0">
                <a:moveTo>
                  <a:pt x="38117" y="13807"/>
                </a:moveTo>
                <a:cubicBezTo>
                  <a:pt x="34013" y="18744"/>
                  <a:pt x="27925" y="21599"/>
                  <a:pt x="21506" y="21600"/>
                </a:cubicBezTo>
                <a:cubicBezTo>
                  <a:pt x="10358" y="21600"/>
                  <a:pt x="1041" y="13116"/>
                  <a:pt x="0" y="2016"/>
                </a:cubicBezTo>
              </a:path>
              <a:path w="38117" h="21600" stroke="0" extrusionOk="0">
                <a:moveTo>
                  <a:pt x="38117" y="13807"/>
                </a:moveTo>
                <a:cubicBezTo>
                  <a:pt x="34013" y="18744"/>
                  <a:pt x="27925" y="21599"/>
                  <a:pt x="21506" y="21600"/>
                </a:cubicBezTo>
                <a:cubicBezTo>
                  <a:pt x="10358" y="21600"/>
                  <a:pt x="1041" y="13116"/>
                  <a:pt x="0" y="2016"/>
                </a:cubicBezTo>
                <a:lnTo>
                  <a:pt x="21506" y="0"/>
                </a:lnTo>
                <a:close/>
              </a:path>
            </a:pathLst>
          </a:custGeom>
          <a:noFill/>
          <a:ln w="114300">
            <a:solidFill>
              <a:srgbClr val="0070C0"/>
            </a:solidFill>
            <a:round/>
            <a:headEnd/>
            <a:tailEnd type="triangle" w="med" len="med"/>
          </a:ln>
        </p:spPr>
        <p:txBody>
          <a:bodyPr wrap="none" lIns="91420" tIns="45710" rIns="91420" bIns="45710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218" name="Arc 25"/>
          <p:cNvSpPr>
            <a:spLocks/>
          </p:cNvSpPr>
          <p:nvPr/>
        </p:nvSpPr>
        <p:spPr bwMode="auto">
          <a:xfrm>
            <a:off x="2136777" y="5236743"/>
            <a:ext cx="817563" cy="936625"/>
          </a:xfrm>
          <a:custGeom>
            <a:avLst/>
            <a:gdLst>
              <a:gd name="T0" fmla="*/ 0 w 19067"/>
              <a:gd name="T1" fmla="*/ 2147483647 h 20082"/>
              <a:gd name="T2" fmla="*/ 2147483647 w 19067"/>
              <a:gd name="T3" fmla="*/ 0 h 20082"/>
              <a:gd name="T4" fmla="*/ 2147483647 w 19067"/>
              <a:gd name="T5" fmla="*/ 2147483647 h 20082"/>
              <a:gd name="T6" fmla="*/ 0 60000 65536"/>
              <a:gd name="T7" fmla="*/ 0 60000 65536"/>
              <a:gd name="T8" fmla="*/ 0 60000 65536"/>
              <a:gd name="T9" fmla="*/ 0 w 19067"/>
              <a:gd name="T10" fmla="*/ 0 h 20082"/>
              <a:gd name="T11" fmla="*/ 19067 w 19067"/>
              <a:gd name="T12" fmla="*/ 20082 h 200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067" h="20082" fill="none" extrusionOk="0">
                <a:moveTo>
                  <a:pt x="0" y="9932"/>
                </a:moveTo>
                <a:cubicBezTo>
                  <a:pt x="2408" y="5408"/>
                  <a:pt x="6347" y="1887"/>
                  <a:pt x="11112" y="0"/>
                </a:cubicBezTo>
              </a:path>
              <a:path w="19067" h="20082" stroke="0" extrusionOk="0">
                <a:moveTo>
                  <a:pt x="0" y="9932"/>
                </a:moveTo>
                <a:cubicBezTo>
                  <a:pt x="2408" y="5408"/>
                  <a:pt x="6347" y="1887"/>
                  <a:pt x="11112" y="0"/>
                </a:cubicBezTo>
                <a:lnTo>
                  <a:pt x="19067" y="20082"/>
                </a:lnTo>
                <a:close/>
              </a:path>
            </a:pathLst>
          </a:custGeom>
          <a:noFill/>
          <a:ln w="38100">
            <a:solidFill>
              <a:srgbClr val="4D4D4D"/>
            </a:solidFill>
            <a:round/>
            <a:headEnd/>
            <a:tailEnd type="triangle" w="med" len="med"/>
          </a:ln>
        </p:spPr>
        <p:txBody>
          <a:bodyPr wrap="none" lIns="91420" tIns="45710" rIns="91420" bIns="45710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219" name="Arc 26"/>
          <p:cNvSpPr>
            <a:spLocks/>
          </p:cNvSpPr>
          <p:nvPr/>
        </p:nvSpPr>
        <p:spPr bwMode="auto">
          <a:xfrm>
            <a:off x="1331640" y="4580040"/>
            <a:ext cx="990600" cy="720725"/>
          </a:xfrm>
          <a:custGeom>
            <a:avLst/>
            <a:gdLst>
              <a:gd name="T0" fmla="*/ 0 w 27620"/>
              <a:gd name="T1" fmla="*/ 2147483647 h 21600"/>
              <a:gd name="T2" fmla="*/ 2147483647 w 27620"/>
              <a:gd name="T3" fmla="*/ 2147483647 h 21600"/>
              <a:gd name="T4" fmla="*/ 2147483647 w 27620"/>
              <a:gd name="T5" fmla="*/ 2147483647 h 21600"/>
              <a:gd name="T6" fmla="*/ 0 60000 65536"/>
              <a:gd name="T7" fmla="*/ 0 60000 65536"/>
              <a:gd name="T8" fmla="*/ 0 60000 65536"/>
              <a:gd name="T9" fmla="*/ 0 w 27620"/>
              <a:gd name="T10" fmla="*/ 0 h 21600"/>
              <a:gd name="T11" fmla="*/ 27620 w 2762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620" h="21600" fill="none" extrusionOk="0">
                <a:moveTo>
                  <a:pt x="0" y="5999"/>
                </a:moveTo>
                <a:cubicBezTo>
                  <a:pt x="4020" y="2149"/>
                  <a:pt x="9372" y="-1"/>
                  <a:pt x="14939" y="0"/>
                </a:cubicBezTo>
                <a:cubicBezTo>
                  <a:pt x="19494" y="0"/>
                  <a:pt x="23932" y="1439"/>
                  <a:pt x="27619" y="4114"/>
                </a:cubicBezTo>
              </a:path>
              <a:path w="27620" h="21600" stroke="0" extrusionOk="0">
                <a:moveTo>
                  <a:pt x="0" y="5999"/>
                </a:moveTo>
                <a:cubicBezTo>
                  <a:pt x="4020" y="2149"/>
                  <a:pt x="9372" y="-1"/>
                  <a:pt x="14939" y="0"/>
                </a:cubicBezTo>
                <a:cubicBezTo>
                  <a:pt x="19494" y="0"/>
                  <a:pt x="23932" y="1439"/>
                  <a:pt x="27619" y="4114"/>
                </a:cubicBezTo>
                <a:lnTo>
                  <a:pt x="14939" y="21600"/>
                </a:lnTo>
                <a:close/>
              </a:path>
            </a:pathLst>
          </a:custGeom>
          <a:noFill/>
          <a:ln w="38100">
            <a:solidFill>
              <a:srgbClr val="4D4D4D"/>
            </a:solidFill>
            <a:round/>
            <a:headEnd type="triangle" w="med" len="med"/>
            <a:tailEnd/>
          </a:ln>
        </p:spPr>
        <p:txBody>
          <a:bodyPr wrap="none" lIns="91420" tIns="45710" rIns="91420" bIns="45710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220" name="Arc 27"/>
          <p:cNvSpPr>
            <a:spLocks/>
          </p:cNvSpPr>
          <p:nvPr/>
        </p:nvSpPr>
        <p:spPr bwMode="auto">
          <a:xfrm>
            <a:off x="1331640" y="4724502"/>
            <a:ext cx="990600" cy="720725"/>
          </a:xfrm>
          <a:custGeom>
            <a:avLst/>
            <a:gdLst>
              <a:gd name="T0" fmla="*/ 0 w 27620"/>
              <a:gd name="T1" fmla="*/ 2147483647 h 21600"/>
              <a:gd name="T2" fmla="*/ 2147483647 w 27620"/>
              <a:gd name="T3" fmla="*/ 2147483647 h 21600"/>
              <a:gd name="T4" fmla="*/ 2147483647 w 27620"/>
              <a:gd name="T5" fmla="*/ 2147483647 h 21600"/>
              <a:gd name="T6" fmla="*/ 0 60000 65536"/>
              <a:gd name="T7" fmla="*/ 0 60000 65536"/>
              <a:gd name="T8" fmla="*/ 0 60000 65536"/>
              <a:gd name="T9" fmla="*/ 0 w 27620"/>
              <a:gd name="T10" fmla="*/ 0 h 21600"/>
              <a:gd name="T11" fmla="*/ 27620 w 2762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620" h="21600" fill="none" extrusionOk="0">
                <a:moveTo>
                  <a:pt x="0" y="5999"/>
                </a:moveTo>
                <a:cubicBezTo>
                  <a:pt x="4020" y="2149"/>
                  <a:pt x="9372" y="-1"/>
                  <a:pt x="14939" y="0"/>
                </a:cubicBezTo>
                <a:cubicBezTo>
                  <a:pt x="19494" y="0"/>
                  <a:pt x="23932" y="1439"/>
                  <a:pt x="27619" y="4114"/>
                </a:cubicBezTo>
              </a:path>
              <a:path w="27620" h="21600" stroke="0" extrusionOk="0">
                <a:moveTo>
                  <a:pt x="0" y="5999"/>
                </a:moveTo>
                <a:cubicBezTo>
                  <a:pt x="4020" y="2149"/>
                  <a:pt x="9372" y="-1"/>
                  <a:pt x="14939" y="0"/>
                </a:cubicBezTo>
                <a:cubicBezTo>
                  <a:pt x="19494" y="0"/>
                  <a:pt x="23932" y="1439"/>
                  <a:pt x="27619" y="4114"/>
                </a:cubicBezTo>
                <a:lnTo>
                  <a:pt x="14939" y="21600"/>
                </a:lnTo>
                <a:close/>
              </a:path>
            </a:pathLst>
          </a:custGeom>
          <a:noFill/>
          <a:ln w="38100">
            <a:solidFill>
              <a:srgbClr val="4D4D4D"/>
            </a:solidFill>
            <a:round/>
            <a:headEnd/>
            <a:tailEnd type="triangle" w="med" len="med"/>
          </a:ln>
        </p:spPr>
        <p:txBody>
          <a:bodyPr wrap="none" lIns="91420" tIns="45710" rIns="91420" bIns="45710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221" name="Arc 28"/>
          <p:cNvSpPr>
            <a:spLocks/>
          </p:cNvSpPr>
          <p:nvPr/>
        </p:nvSpPr>
        <p:spPr bwMode="auto">
          <a:xfrm flipH="1">
            <a:off x="1585914" y="5236743"/>
            <a:ext cx="550862" cy="936625"/>
          </a:xfrm>
          <a:custGeom>
            <a:avLst/>
            <a:gdLst>
              <a:gd name="T0" fmla="*/ 0 w 19067"/>
              <a:gd name="T1" fmla="*/ 2147483647 h 20082"/>
              <a:gd name="T2" fmla="*/ 2147483647 w 19067"/>
              <a:gd name="T3" fmla="*/ 0 h 20082"/>
              <a:gd name="T4" fmla="*/ 2147483647 w 19067"/>
              <a:gd name="T5" fmla="*/ 2147483647 h 20082"/>
              <a:gd name="T6" fmla="*/ 0 60000 65536"/>
              <a:gd name="T7" fmla="*/ 0 60000 65536"/>
              <a:gd name="T8" fmla="*/ 0 60000 65536"/>
              <a:gd name="T9" fmla="*/ 0 w 19067"/>
              <a:gd name="T10" fmla="*/ 0 h 20082"/>
              <a:gd name="T11" fmla="*/ 19067 w 19067"/>
              <a:gd name="T12" fmla="*/ 20082 h 200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067" h="20082" fill="none" extrusionOk="0">
                <a:moveTo>
                  <a:pt x="0" y="9932"/>
                </a:moveTo>
                <a:cubicBezTo>
                  <a:pt x="2408" y="5408"/>
                  <a:pt x="6347" y="1887"/>
                  <a:pt x="11112" y="0"/>
                </a:cubicBezTo>
              </a:path>
              <a:path w="19067" h="20082" stroke="0" extrusionOk="0">
                <a:moveTo>
                  <a:pt x="0" y="9932"/>
                </a:moveTo>
                <a:cubicBezTo>
                  <a:pt x="2408" y="5408"/>
                  <a:pt x="6347" y="1887"/>
                  <a:pt x="11112" y="0"/>
                </a:cubicBezTo>
                <a:lnTo>
                  <a:pt x="19067" y="20082"/>
                </a:lnTo>
                <a:close/>
              </a:path>
            </a:pathLst>
          </a:custGeom>
          <a:noFill/>
          <a:ln w="38100">
            <a:solidFill>
              <a:srgbClr val="4D4D4D"/>
            </a:solidFill>
            <a:round/>
            <a:headEnd/>
            <a:tailEnd type="triangle" w="med" len="med"/>
          </a:ln>
        </p:spPr>
        <p:txBody>
          <a:bodyPr wrap="none" lIns="91420" tIns="45710" rIns="91420" bIns="45710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222" name="Arc 29"/>
          <p:cNvSpPr>
            <a:spLocks/>
          </p:cNvSpPr>
          <p:nvPr/>
        </p:nvSpPr>
        <p:spPr bwMode="auto">
          <a:xfrm>
            <a:off x="2136777" y="5444706"/>
            <a:ext cx="817563" cy="936625"/>
          </a:xfrm>
          <a:custGeom>
            <a:avLst/>
            <a:gdLst>
              <a:gd name="T0" fmla="*/ 0 w 19067"/>
              <a:gd name="T1" fmla="*/ 2147483647 h 20082"/>
              <a:gd name="T2" fmla="*/ 2147483647 w 19067"/>
              <a:gd name="T3" fmla="*/ 0 h 20082"/>
              <a:gd name="T4" fmla="*/ 2147483647 w 19067"/>
              <a:gd name="T5" fmla="*/ 2147483647 h 20082"/>
              <a:gd name="T6" fmla="*/ 0 60000 65536"/>
              <a:gd name="T7" fmla="*/ 0 60000 65536"/>
              <a:gd name="T8" fmla="*/ 0 60000 65536"/>
              <a:gd name="T9" fmla="*/ 0 w 19067"/>
              <a:gd name="T10" fmla="*/ 0 h 20082"/>
              <a:gd name="T11" fmla="*/ 19067 w 19067"/>
              <a:gd name="T12" fmla="*/ 20082 h 200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067" h="20082" fill="none" extrusionOk="0">
                <a:moveTo>
                  <a:pt x="0" y="9932"/>
                </a:moveTo>
                <a:cubicBezTo>
                  <a:pt x="2408" y="5408"/>
                  <a:pt x="6347" y="1887"/>
                  <a:pt x="11112" y="0"/>
                </a:cubicBezTo>
              </a:path>
              <a:path w="19067" h="20082" stroke="0" extrusionOk="0">
                <a:moveTo>
                  <a:pt x="0" y="9932"/>
                </a:moveTo>
                <a:cubicBezTo>
                  <a:pt x="2408" y="5408"/>
                  <a:pt x="6347" y="1887"/>
                  <a:pt x="11112" y="0"/>
                </a:cubicBezTo>
                <a:lnTo>
                  <a:pt x="19067" y="20082"/>
                </a:lnTo>
                <a:close/>
              </a:path>
            </a:pathLst>
          </a:custGeom>
          <a:noFill/>
          <a:ln w="25400">
            <a:solidFill>
              <a:srgbClr val="4D4D4D"/>
            </a:solidFill>
            <a:round/>
            <a:headEnd type="triangle" w="med" len="med"/>
            <a:tailEnd/>
          </a:ln>
        </p:spPr>
        <p:txBody>
          <a:bodyPr wrap="none" lIns="91420" tIns="45710" rIns="91420" bIns="45710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223" name="Arc 30"/>
          <p:cNvSpPr>
            <a:spLocks/>
          </p:cNvSpPr>
          <p:nvPr/>
        </p:nvSpPr>
        <p:spPr bwMode="auto">
          <a:xfrm flipH="1">
            <a:off x="1514477" y="5444706"/>
            <a:ext cx="550863" cy="936625"/>
          </a:xfrm>
          <a:custGeom>
            <a:avLst/>
            <a:gdLst>
              <a:gd name="T0" fmla="*/ 0 w 19067"/>
              <a:gd name="T1" fmla="*/ 2147483647 h 20082"/>
              <a:gd name="T2" fmla="*/ 2147483647 w 19067"/>
              <a:gd name="T3" fmla="*/ 0 h 20082"/>
              <a:gd name="T4" fmla="*/ 2147483647 w 19067"/>
              <a:gd name="T5" fmla="*/ 2147483647 h 20082"/>
              <a:gd name="T6" fmla="*/ 0 60000 65536"/>
              <a:gd name="T7" fmla="*/ 0 60000 65536"/>
              <a:gd name="T8" fmla="*/ 0 60000 65536"/>
              <a:gd name="T9" fmla="*/ 0 w 19067"/>
              <a:gd name="T10" fmla="*/ 0 h 20082"/>
              <a:gd name="T11" fmla="*/ 19067 w 19067"/>
              <a:gd name="T12" fmla="*/ 20082 h 200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067" h="20082" fill="none" extrusionOk="0">
                <a:moveTo>
                  <a:pt x="0" y="9932"/>
                </a:moveTo>
                <a:cubicBezTo>
                  <a:pt x="2408" y="5408"/>
                  <a:pt x="6347" y="1887"/>
                  <a:pt x="11112" y="0"/>
                </a:cubicBezTo>
              </a:path>
              <a:path w="19067" h="20082" stroke="0" extrusionOk="0">
                <a:moveTo>
                  <a:pt x="0" y="9932"/>
                </a:moveTo>
                <a:cubicBezTo>
                  <a:pt x="2408" y="5408"/>
                  <a:pt x="6347" y="1887"/>
                  <a:pt x="11112" y="0"/>
                </a:cubicBezTo>
                <a:lnTo>
                  <a:pt x="19067" y="20082"/>
                </a:lnTo>
                <a:close/>
              </a:path>
            </a:pathLst>
          </a:custGeom>
          <a:noFill/>
          <a:ln w="25400">
            <a:solidFill>
              <a:srgbClr val="4D4D4D"/>
            </a:solidFill>
            <a:round/>
            <a:headEnd type="triangle" w="med" len="med"/>
            <a:tailEnd/>
          </a:ln>
        </p:spPr>
        <p:txBody>
          <a:bodyPr wrap="none" lIns="91420" tIns="45710" rIns="91420" bIns="45710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225" name="Oval 32"/>
          <p:cNvSpPr>
            <a:spLocks noChangeArrowheads="1"/>
          </p:cNvSpPr>
          <p:nvPr/>
        </p:nvSpPr>
        <p:spPr bwMode="auto">
          <a:xfrm>
            <a:off x="3962177" y="4724896"/>
            <a:ext cx="647700" cy="647700"/>
          </a:xfrm>
          <a:prstGeom prst="ellipse">
            <a:avLst/>
          </a:prstGeom>
          <a:noFill/>
          <a:ln w="254000" algn="ctr">
            <a:solidFill>
              <a:schemeClr val="bg2"/>
            </a:solidFill>
            <a:round/>
            <a:headEnd/>
            <a:tailEnd/>
          </a:ln>
        </p:spPr>
        <p:txBody>
          <a:bodyPr wrap="none" lIns="91420" tIns="45710" rIns="91420" bIns="45710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226" name="Arc 33"/>
          <p:cNvSpPr>
            <a:spLocks/>
          </p:cNvSpPr>
          <p:nvPr/>
        </p:nvSpPr>
        <p:spPr bwMode="auto">
          <a:xfrm>
            <a:off x="4467004" y="4292453"/>
            <a:ext cx="1819275" cy="720725"/>
          </a:xfrm>
          <a:custGeom>
            <a:avLst/>
            <a:gdLst>
              <a:gd name="T0" fmla="*/ 0 w 38706"/>
              <a:gd name="T1" fmla="*/ 2147483647 h 21600"/>
              <a:gd name="T2" fmla="*/ 2147483647 w 38706"/>
              <a:gd name="T3" fmla="*/ 2147483647 h 21600"/>
              <a:gd name="T4" fmla="*/ 2147483647 w 38706"/>
              <a:gd name="T5" fmla="*/ 2147483647 h 21600"/>
              <a:gd name="T6" fmla="*/ 0 60000 65536"/>
              <a:gd name="T7" fmla="*/ 0 60000 65536"/>
              <a:gd name="T8" fmla="*/ 0 60000 65536"/>
              <a:gd name="T9" fmla="*/ 0 w 38706"/>
              <a:gd name="T10" fmla="*/ 0 h 21600"/>
              <a:gd name="T11" fmla="*/ 38706 w 3870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706" h="21600" fill="none" extrusionOk="0">
                <a:moveTo>
                  <a:pt x="0" y="11450"/>
                </a:moveTo>
                <a:cubicBezTo>
                  <a:pt x="3751" y="4403"/>
                  <a:pt x="11083" y="-1"/>
                  <a:pt x="19067" y="0"/>
                </a:cubicBezTo>
                <a:cubicBezTo>
                  <a:pt x="27515" y="0"/>
                  <a:pt x="35188" y="4925"/>
                  <a:pt x="38705" y="12607"/>
                </a:cubicBezTo>
              </a:path>
              <a:path w="38706" h="21600" stroke="0" extrusionOk="0">
                <a:moveTo>
                  <a:pt x="0" y="11450"/>
                </a:moveTo>
                <a:cubicBezTo>
                  <a:pt x="3751" y="4403"/>
                  <a:pt x="11083" y="-1"/>
                  <a:pt x="19067" y="0"/>
                </a:cubicBezTo>
                <a:cubicBezTo>
                  <a:pt x="27515" y="0"/>
                  <a:pt x="35188" y="4925"/>
                  <a:pt x="38705" y="12607"/>
                </a:cubicBezTo>
                <a:lnTo>
                  <a:pt x="19067" y="21600"/>
                </a:lnTo>
                <a:close/>
              </a:path>
            </a:pathLst>
          </a:custGeom>
          <a:noFill/>
          <a:ln w="165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lIns="91420" tIns="45710" rIns="91420" bIns="45710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227" name="Text Box 34"/>
          <p:cNvSpPr txBox="1">
            <a:spLocks noChangeArrowheads="1"/>
          </p:cNvSpPr>
          <p:nvPr/>
        </p:nvSpPr>
        <p:spPr bwMode="auto">
          <a:xfrm>
            <a:off x="5797550" y="6030492"/>
            <a:ext cx="1680228" cy="27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0" rIns="91420" bIns="45710">
            <a:spAutoFit/>
          </a:bodyPr>
          <a:lstStyle/>
          <a:p>
            <a:pPr eaLnBrk="1" hangingPunct="1"/>
            <a:r>
              <a:rPr kumimoji="1" lang="ja-JP" altLang="en-US" sz="1200" dirty="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（</a:t>
            </a:r>
            <a:r>
              <a:rPr kumimoji="1" lang="en-US" altLang="ja-JP" sz="1200" dirty="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Global Insight 200</a:t>
            </a:r>
            <a:r>
              <a:rPr kumimoji="1" lang="ja-JP" altLang="en-US" sz="1200" dirty="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７）</a:t>
            </a:r>
          </a:p>
        </p:txBody>
      </p:sp>
      <p:sp>
        <p:nvSpPr>
          <p:cNvPr id="7204" name="Rectangle 34"/>
          <p:cNvSpPr>
            <a:spLocks noChangeArrowheads="1"/>
          </p:cNvSpPr>
          <p:nvPr/>
        </p:nvSpPr>
        <p:spPr bwMode="auto">
          <a:xfrm>
            <a:off x="214282" y="404664"/>
            <a:ext cx="8750206" cy="59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342827" indent="-342827" algn="ctr">
              <a:spcBef>
                <a:spcPct val="20000"/>
              </a:spcBef>
              <a:defRPr/>
            </a:pPr>
            <a:r>
              <a:rPr lang="ru-RU" altLang="ja-JP" sz="2400" b="1" dirty="0" smtClean="0">
                <a:solidFill>
                  <a:srgbClr val="00579F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Транспортировка</a:t>
            </a:r>
            <a:r>
              <a:rPr lang="ru-RU" altLang="ja-JP" sz="24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 </a:t>
            </a:r>
            <a:r>
              <a:rPr lang="ru-RU" altLang="ja-JP" sz="2400" b="1" dirty="0" smtClean="0">
                <a:solidFill>
                  <a:srgbClr val="00579F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контейнеров в мире</a:t>
            </a:r>
            <a:endParaRPr lang="en-US" altLang="ja-JP" sz="2400" b="1" dirty="0">
              <a:solidFill>
                <a:srgbClr val="00579F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8229" name="Rectangle 19"/>
          <p:cNvSpPr>
            <a:spLocks noChangeArrowheads="1"/>
          </p:cNvSpPr>
          <p:nvPr/>
        </p:nvSpPr>
        <p:spPr bwMode="auto">
          <a:xfrm>
            <a:off x="5076056" y="4221088"/>
            <a:ext cx="100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342827" indent="-342827">
              <a:spcBef>
                <a:spcPct val="20000"/>
              </a:spcBef>
            </a:pPr>
            <a:endParaRPr lang="ja-JP" altLang="en-US" sz="1400" dirty="0">
              <a:solidFill>
                <a:srgbClr val="FF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827" indent="-342827">
              <a:spcBef>
                <a:spcPct val="20000"/>
              </a:spcBef>
            </a:pPr>
            <a:r>
              <a:rPr lang="en-US" altLang="ja-JP" sz="10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NA→ Asia</a:t>
            </a:r>
            <a:r>
              <a:rPr lang="ja-JP" altLang="en-US" sz="10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　  </a:t>
            </a:r>
          </a:p>
          <a:p>
            <a:pPr marL="342827" indent="-342827">
              <a:spcBef>
                <a:spcPct val="20000"/>
              </a:spcBef>
            </a:pPr>
            <a:r>
              <a:rPr lang="en-US" altLang="ja-JP" sz="10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5 mil </a:t>
            </a:r>
            <a:r>
              <a:rPr lang="en-US" altLang="ja-JP" sz="8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TEU</a:t>
            </a:r>
          </a:p>
        </p:txBody>
      </p:sp>
      <p:sp>
        <p:nvSpPr>
          <p:cNvPr id="8230" name="Rectangle 24"/>
          <p:cNvSpPr>
            <a:spLocks noChangeArrowheads="1"/>
          </p:cNvSpPr>
          <p:nvPr/>
        </p:nvSpPr>
        <p:spPr bwMode="auto">
          <a:xfrm>
            <a:off x="1477963" y="4152478"/>
            <a:ext cx="933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342827" indent="-342827">
              <a:spcBef>
                <a:spcPct val="20000"/>
              </a:spcBef>
            </a:pPr>
            <a:r>
              <a:rPr lang="en-US" altLang="ja-JP" sz="10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NA→ Euro</a:t>
            </a:r>
            <a:r>
              <a:rPr lang="ja-JP" altLang="en-US" sz="10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   </a:t>
            </a:r>
          </a:p>
          <a:p>
            <a:pPr marL="342827" indent="-342827">
              <a:spcBef>
                <a:spcPct val="20000"/>
              </a:spcBef>
            </a:pPr>
            <a:r>
              <a:rPr lang="en-US" altLang="ja-JP" sz="10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2 mil </a:t>
            </a:r>
            <a:r>
              <a:rPr lang="en-US" altLang="ja-JP" sz="8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TEU</a:t>
            </a:r>
          </a:p>
        </p:txBody>
      </p:sp>
      <p:sp>
        <p:nvSpPr>
          <p:cNvPr id="8231" name="Rectangle 30"/>
          <p:cNvSpPr>
            <a:spLocks noChangeArrowheads="1"/>
          </p:cNvSpPr>
          <p:nvPr/>
        </p:nvSpPr>
        <p:spPr bwMode="auto">
          <a:xfrm>
            <a:off x="1116013" y="5087515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342827" indent="-342827">
              <a:spcBef>
                <a:spcPct val="20000"/>
              </a:spcBef>
            </a:pPr>
            <a:endParaRPr lang="ja-JP" altLang="en-US" sz="1400" dirty="0">
              <a:solidFill>
                <a:schemeClr val="accent2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827" indent="-342827">
              <a:spcBef>
                <a:spcPct val="20000"/>
              </a:spcBef>
            </a:pPr>
            <a:r>
              <a:rPr lang="en-US" altLang="ja-JP" sz="10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for  </a:t>
            </a:r>
            <a:r>
              <a:rPr lang="en-US" altLang="ja-JP" sz="1000" dirty="0" err="1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SAmerica</a:t>
            </a:r>
            <a:r>
              <a:rPr lang="ja-JP" altLang="en-US" sz="10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　</a:t>
            </a:r>
          </a:p>
          <a:p>
            <a:pPr marL="342827" indent="-342827">
              <a:spcBef>
                <a:spcPct val="20000"/>
              </a:spcBef>
            </a:pPr>
            <a:r>
              <a:rPr lang="en-US" altLang="ja-JP" sz="10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4 mill TEU</a:t>
            </a:r>
          </a:p>
        </p:txBody>
      </p:sp>
      <p:sp>
        <p:nvSpPr>
          <p:cNvPr id="8232" name="Rectangle 38"/>
          <p:cNvSpPr>
            <a:spLocks noChangeArrowheads="1"/>
          </p:cNvSpPr>
          <p:nvPr/>
        </p:nvSpPr>
        <p:spPr bwMode="auto">
          <a:xfrm>
            <a:off x="3131840" y="4658150"/>
            <a:ext cx="971550" cy="43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marL="342827" indent="-342827">
              <a:spcBef>
                <a:spcPct val="20000"/>
              </a:spcBef>
            </a:pPr>
            <a:r>
              <a:rPr lang="en-US" altLang="ja-JP" sz="10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Euro→ Asia</a:t>
            </a:r>
            <a:r>
              <a:rPr lang="ja-JP" altLang="en-US" sz="10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　 </a:t>
            </a:r>
          </a:p>
          <a:p>
            <a:pPr marL="342827" indent="-342827">
              <a:spcBef>
                <a:spcPct val="20000"/>
              </a:spcBef>
            </a:pPr>
            <a:r>
              <a:rPr lang="ja-JP" altLang="en-US" sz="10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altLang="ja-JP" sz="10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4 mil </a:t>
            </a:r>
            <a:r>
              <a:rPr lang="en-US" altLang="ja-JP" sz="8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TEU</a:t>
            </a:r>
          </a:p>
        </p:txBody>
      </p:sp>
      <p:sp>
        <p:nvSpPr>
          <p:cNvPr id="8233" name="Rectangle 39"/>
          <p:cNvSpPr>
            <a:spLocks noChangeArrowheads="1"/>
          </p:cNvSpPr>
          <p:nvPr/>
        </p:nvSpPr>
        <p:spPr bwMode="auto">
          <a:xfrm>
            <a:off x="1547664" y="3645025"/>
            <a:ext cx="2641600" cy="43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marL="342827" indent="-342827">
              <a:spcBef>
                <a:spcPct val="20000"/>
              </a:spcBef>
            </a:pPr>
            <a:r>
              <a:rPr lang="en-US" altLang="ja-JP" sz="10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Euro → NA</a:t>
            </a:r>
            <a:r>
              <a:rPr lang="ja-JP" altLang="en-US" sz="10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　　  </a:t>
            </a:r>
          </a:p>
          <a:p>
            <a:pPr marL="342827" indent="-342827">
              <a:spcBef>
                <a:spcPct val="20000"/>
              </a:spcBef>
            </a:pPr>
            <a:r>
              <a:rPr lang="en-US" altLang="ja-JP" sz="10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3 mil TEU</a:t>
            </a:r>
          </a:p>
        </p:txBody>
      </p:sp>
      <p:sp>
        <p:nvSpPr>
          <p:cNvPr id="8234" name="Rectangle 43"/>
          <p:cNvSpPr>
            <a:spLocks noChangeArrowheads="1"/>
          </p:cNvSpPr>
          <p:nvPr/>
        </p:nvSpPr>
        <p:spPr bwMode="auto">
          <a:xfrm>
            <a:off x="2412057" y="5662516"/>
            <a:ext cx="182759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342827" indent="-342827">
              <a:spcBef>
                <a:spcPct val="20000"/>
              </a:spcBef>
            </a:pPr>
            <a:r>
              <a:rPr lang="en-US" altLang="ja-JP" sz="1600" dirty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  </a:t>
            </a:r>
            <a:r>
              <a:rPr lang="ru-RU" altLang="ja-JP" sz="1600" dirty="0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Азия</a:t>
            </a:r>
            <a:r>
              <a:rPr lang="en-US" altLang="ja-JP" sz="1600" dirty="0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→</a:t>
            </a:r>
            <a:r>
              <a:rPr lang="ru-RU" altLang="ja-JP" sz="1600" dirty="0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Европа</a:t>
            </a:r>
            <a:endParaRPr lang="en-US" altLang="ja-JP" sz="1600" dirty="0">
              <a:solidFill>
                <a:srgbClr val="FF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827" indent="-342827">
              <a:spcBef>
                <a:spcPct val="20000"/>
              </a:spcBef>
            </a:pPr>
            <a:endParaRPr lang="ja-JP" altLang="en-US" sz="1600" dirty="0">
              <a:solidFill>
                <a:schemeClr val="accent2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8235" name="Rectangle 44"/>
          <p:cNvSpPr>
            <a:spLocks noChangeArrowheads="1"/>
          </p:cNvSpPr>
          <p:nvPr/>
        </p:nvSpPr>
        <p:spPr bwMode="auto">
          <a:xfrm>
            <a:off x="4716018" y="5284440"/>
            <a:ext cx="3052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342827" indent="-342827">
              <a:spcBef>
                <a:spcPct val="20000"/>
              </a:spcBef>
            </a:pPr>
            <a:r>
              <a:rPr lang="en-US" altLang="ja-JP" sz="3200" dirty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20</a:t>
            </a:r>
            <a:r>
              <a:rPr lang="en-US" altLang="ja-JP" dirty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ru-RU" altLang="ja-JP" sz="1600" dirty="0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млн.</a:t>
            </a:r>
            <a:r>
              <a:rPr lang="en-US" altLang="ja-JP" sz="1600" dirty="0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TEU</a:t>
            </a:r>
            <a:endParaRPr lang="en-US" altLang="ja-JP" sz="1600" dirty="0">
              <a:solidFill>
                <a:srgbClr val="FF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8236" name="Rectangle 45"/>
          <p:cNvSpPr>
            <a:spLocks noChangeArrowheads="1"/>
          </p:cNvSpPr>
          <p:nvPr/>
        </p:nvSpPr>
        <p:spPr bwMode="auto">
          <a:xfrm>
            <a:off x="4716016" y="3429003"/>
            <a:ext cx="1704975" cy="5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marL="342827" indent="-342827">
              <a:spcBef>
                <a:spcPct val="20000"/>
              </a:spcBef>
            </a:pPr>
            <a:r>
              <a:rPr lang="en-US" altLang="ja-JP" sz="3200" dirty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13</a:t>
            </a:r>
            <a:r>
              <a:rPr lang="en-US" altLang="ja-JP" sz="1600" dirty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ru-RU" altLang="ja-JP" sz="1600" dirty="0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млн.</a:t>
            </a:r>
            <a:r>
              <a:rPr lang="en-US" altLang="ja-JP" sz="1600" dirty="0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TEU</a:t>
            </a:r>
            <a:endParaRPr lang="en-US" altLang="ja-JP" sz="1600" dirty="0">
              <a:solidFill>
                <a:schemeClr val="accent2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8237" name="Rectangle 17"/>
          <p:cNvSpPr>
            <a:spLocks noChangeArrowheads="1"/>
          </p:cNvSpPr>
          <p:nvPr/>
        </p:nvSpPr>
        <p:spPr bwMode="auto">
          <a:xfrm>
            <a:off x="4752529" y="5139978"/>
            <a:ext cx="161413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342827" indent="-342827">
              <a:spcBef>
                <a:spcPct val="20000"/>
              </a:spcBef>
            </a:pPr>
            <a:r>
              <a:rPr lang="ru-RU" altLang="ja-JP" sz="1600" dirty="0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внутри Азии</a:t>
            </a:r>
            <a:endParaRPr lang="en-US" altLang="ja-JP" sz="1600" dirty="0">
              <a:solidFill>
                <a:srgbClr val="FF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8238" name="Rectangle 18"/>
          <p:cNvSpPr>
            <a:spLocks noChangeArrowheads="1"/>
          </p:cNvSpPr>
          <p:nvPr/>
        </p:nvSpPr>
        <p:spPr bwMode="auto">
          <a:xfrm>
            <a:off x="4860031" y="3933057"/>
            <a:ext cx="2104850" cy="5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marL="342827" indent="-342827">
              <a:spcBef>
                <a:spcPct val="20000"/>
              </a:spcBef>
            </a:pPr>
            <a:r>
              <a:rPr lang="ru-RU" altLang="ja-JP" sz="1600" dirty="0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Азия</a:t>
            </a:r>
            <a:r>
              <a:rPr lang="en-US" altLang="ja-JP" sz="1600" dirty="0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→ </a:t>
            </a:r>
            <a:r>
              <a:rPr lang="ru-RU" altLang="ja-JP" sz="1600" dirty="0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Сев.Америка</a:t>
            </a:r>
            <a:endParaRPr lang="en-US" altLang="ja-JP" sz="3200" dirty="0">
              <a:solidFill>
                <a:srgbClr val="FF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8239" name="Rectangle 21"/>
          <p:cNvSpPr>
            <a:spLocks noChangeArrowheads="1"/>
          </p:cNvSpPr>
          <p:nvPr/>
        </p:nvSpPr>
        <p:spPr bwMode="auto">
          <a:xfrm>
            <a:off x="2700340" y="5231978"/>
            <a:ext cx="1585909" cy="4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342827" indent="-342827">
              <a:spcBef>
                <a:spcPct val="20000"/>
              </a:spcBef>
            </a:pPr>
            <a:r>
              <a:rPr lang="en-US" altLang="ja-JP" sz="1600" dirty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 </a:t>
            </a:r>
            <a:r>
              <a:rPr lang="en-US" altLang="ja-JP" sz="3200" dirty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9</a:t>
            </a:r>
            <a:r>
              <a:rPr lang="en-US" altLang="ja-JP" sz="1600" dirty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ru-RU" altLang="ja-JP" sz="1600" dirty="0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млн</a:t>
            </a:r>
            <a:r>
              <a:rPr lang="en-US" altLang="ja-JP" sz="1600" dirty="0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TEU</a:t>
            </a:r>
            <a:endParaRPr lang="en-US" altLang="ja-JP" sz="1600" dirty="0">
              <a:solidFill>
                <a:srgbClr val="FF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827" indent="-342827">
              <a:spcBef>
                <a:spcPct val="20000"/>
              </a:spcBef>
            </a:pPr>
            <a:endParaRPr lang="ja-JP" altLang="en-US" sz="1600" dirty="0">
              <a:solidFill>
                <a:schemeClr val="accent2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8240" name="Rectangle 28"/>
          <p:cNvSpPr>
            <a:spLocks noChangeArrowheads="1"/>
          </p:cNvSpPr>
          <p:nvPr/>
        </p:nvSpPr>
        <p:spPr bwMode="auto">
          <a:xfrm>
            <a:off x="1908177" y="4800181"/>
            <a:ext cx="1439863" cy="43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marL="342827" indent="-342827">
              <a:spcBef>
                <a:spcPct val="20000"/>
              </a:spcBef>
            </a:pPr>
            <a:r>
              <a:rPr lang="en-US" altLang="ja-JP" sz="10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ex S. America</a:t>
            </a:r>
          </a:p>
          <a:p>
            <a:pPr marL="342827" indent="-342827">
              <a:spcBef>
                <a:spcPct val="20000"/>
              </a:spcBef>
            </a:pPr>
            <a:r>
              <a:rPr lang="en-US" altLang="ja-JP" sz="100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5 mil TEU</a:t>
            </a:r>
          </a:p>
        </p:txBody>
      </p:sp>
      <p:pic>
        <p:nvPicPr>
          <p:cNvPr id="8244" name="Picture 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7625" y="4439815"/>
            <a:ext cx="12969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7" name="Arc 24"/>
          <p:cNvSpPr>
            <a:spLocks/>
          </p:cNvSpPr>
          <p:nvPr/>
        </p:nvSpPr>
        <p:spPr bwMode="auto">
          <a:xfrm rot="182403">
            <a:off x="2789732" y="4549912"/>
            <a:ext cx="1557338" cy="717550"/>
          </a:xfrm>
          <a:custGeom>
            <a:avLst/>
            <a:gdLst>
              <a:gd name="T0" fmla="*/ 2147483647 w 30517"/>
              <a:gd name="T1" fmla="*/ 2147483647 h 21600"/>
              <a:gd name="T2" fmla="*/ 0 w 30517"/>
              <a:gd name="T3" fmla="*/ 2147483647 h 21600"/>
              <a:gd name="T4" fmla="*/ 2147483647 w 30517"/>
              <a:gd name="T5" fmla="*/ 0 h 21600"/>
              <a:gd name="T6" fmla="*/ 0 60000 65536"/>
              <a:gd name="T7" fmla="*/ 0 60000 65536"/>
              <a:gd name="T8" fmla="*/ 0 60000 65536"/>
              <a:gd name="T9" fmla="*/ 0 w 30517"/>
              <a:gd name="T10" fmla="*/ 0 h 21600"/>
              <a:gd name="T11" fmla="*/ 30517 w 3051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517" h="21600" fill="none" extrusionOk="0">
                <a:moveTo>
                  <a:pt x="30517" y="19630"/>
                </a:moveTo>
                <a:cubicBezTo>
                  <a:pt x="27690" y="20928"/>
                  <a:pt x="24616" y="21599"/>
                  <a:pt x="21506" y="21600"/>
                </a:cubicBezTo>
                <a:cubicBezTo>
                  <a:pt x="10358" y="21600"/>
                  <a:pt x="1041" y="13116"/>
                  <a:pt x="0" y="2016"/>
                </a:cubicBezTo>
              </a:path>
              <a:path w="30517" h="21600" stroke="0" extrusionOk="0">
                <a:moveTo>
                  <a:pt x="30517" y="19630"/>
                </a:moveTo>
                <a:cubicBezTo>
                  <a:pt x="27690" y="20928"/>
                  <a:pt x="24616" y="21599"/>
                  <a:pt x="21506" y="21600"/>
                </a:cubicBezTo>
                <a:cubicBezTo>
                  <a:pt x="10358" y="21600"/>
                  <a:pt x="1041" y="13116"/>
                  <a:pt x="0" y="2016"/>
                </a:cubicBezTo>
                <a:lnTo>
                  <a:pt x="21506" y="0"/>
                </a:lnTo>
                <a:close/>
              </a:path>
            </a:pathLst>
          </a:custGeom>
          <a:noFill/>
          <a:ln w="57150">
            <a:solidFill>
              <a:srgbClr val="4D4D4D"/>
            </a:solidFill>
            <a:round/>
            <a:headEnd type="triangle" w="med" len="med"/>
            <a:tailEnd/>
          </a:ln>
        </p:spPr>
        <p:txBody>
          <a:bodyPr wrap="none" lIns="91420" tIns="45710" rIns="91420" bIns="45710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215" name="Arc 22"/>
          <p:cNvSpPr>
            <a:spLocks/>
          </p:cNvSpPr>
          <p:nvPr/>
        </p:nvSpPr>
        <p:spPr bwMode="auto">
          <a:xfrm>
            <a:off x="4627342" y="4439148"/>
            <a:ext cx="1679575" cy="720725"/>
          </a:xfrm>
          <a:custGeom>
            <a:avLst/>
            <a:gdLst>
              <a:gd name="T0" fmla="*/ 0 w 35745"/>
              <a:gd name="T1" fmla="*/ 2147483647 h 21600"/>
              <a:gd name="T2" fmla="*/ 2147483647 w 35745"/>
              <a:gd name="T3" fmla="*/ 2147483647 h 21600"/>
              <a:gd name="T4" fmla="*/ 2147483647 w 35745"/>
              <a:gd name="T5" fmla="*/ 2147483647 h 21600"/>
              <a:gd name="T6" fmla="*/ 0 60000 65536"/>
              <a:gd name="T7" fmla="*/ 0 60000 65536"/>
              <a:gd name="T8" fmla="*/ 0 60000 65536"/>
              <a:gd name="T9" fmla="*/ 0 w 35745"/>
              <a:gd name="T10" fmla="*/ 0 h 21600"/>
              <a:gd name="T11" fmla="*/ 35745 w 35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745" h="21600" fill="none" extrusionOk="0">
                <a:moveTo>
                  <a:pt x="0" y="11450"/>
                </a:moveTo>
                <a:cubicBezTo>
                  <a:pt x="3751" y="4403"/>
                  <a:pt x="11083" y="-1"/>
                  <a:pt x="19067" y="0"/>
                </a:cubicBezTo>
                <a:cubicBezTo>
                  <a:pt x="25523" y="0"/>
                  <a:pt x="31641" y="2888"/>
                  <a:pt x="35744" y="7873"/>
                </a:cubicBezTo>
              </a:path>
              <a:path w="35745" h="21600" stroke="0" extrusionOk="0">
                <a:moveTo>
                  <a:pt x="0" y="11450"/>
                </a:moveTo>
                <a:cubicBezTo>
                  <a:pt x="3751" y="4403"/>
                  <a:pt x="11083" y="-1"/>
                  <a:pt x="19067" y="0"/>
                </a:cubicBezTo>
                <a:cubicBezTo>
                  <a:pt x="25523" y="0"/>
                  <a:pt x="31641" y="2888"/>
                  <a:pt x="35744" y="7873"/>
                </a:cubicBezTo>
                <a:lnTo>
                  <a:pt x="19067" y="21600"/>
                </a:lnTo>
                <a:close/>
              </a:path>
            </a:pathLst>
          </a:custGeom>
          <a:noFill/>
          <a:ln w="63500">
            <a:solidFill>
              <a:srgbClr val="4D4D4D"/>
            </a:solidFill>
            <a:round/>
            <a:headEnd type="triangle" w="med" len="med"/>
            <a:tailEnd/>
          </a:ln>
        </p:spPr>
        <p:txBody>
          <a:bodyPr wrap="none" lIns="91420" tIns="45710" rIns="91420" bIns="45710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コンテンツ プレースホルダ 2"/>
          <p:cNvSpPr txBox="1">
            <a:spLocks/>
          </p:cNvSpPr>
          <p:nvPr/>
        </p:nvSpPr>
        <p:spPr>
          <a:xfrm>
            <a:off x="285720" y="1785926"/>
            <a:ext cx="8229600" cy="16847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91420" tIns="45710" rIns="91420" bIns="45710">
            <a:normAutofit/>
          </a:bodyPr>
          <a:lstStyle/>
          <a:p>
            <a:pPr marL="342827" indent="-342827">
              <a:spcBef>
                <a:spcPct val="20000"/>
              </a:spcBef>
              <a:defRPr/>
            </a:pPr>
            <a:r>
              <a:rPr kumimoji="1" lang="ru-RU" altLang="ja-JP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1" lang="ru-RU" altLang="ja-JP" sz="2000" b="1" dirty="0" smtClean="0">
                <a:solidFill>
                  <a:srgbClr val="00579F"/>
                </a:solidFill>
                <a:latin typeface="Arial" pitchFamily="34" charset="0"/>
                <a:cs typeface="Arial" pitchFamily="34" charset="0"/>
              </a:rPr>
              <a:t>Распределение к</a:t>
            </a:r>
            <a:r>
              <a:rPr kumimoji="1" lang="ru-RU" altLang="ja-JP" sz="2000" b="1" dirty="0" err="1" smtClean="0">
                <a:solidFill>
                  <a:srgbClr val="00579F"/>
                </a:solidFill>
                <a:latin typeface="Arial" pitchFamily="34" charset="0"/>
                <a:cs typeface="Arial" pitchFamily="34" charset="0"/>
              </a:rPr>
              <a:t>онтейнерного</a:t>
            </a:r>
            <a:r>
              <a:rPr kumimoji="1" lang="ru-RU" altLang="ja-JP" sz="2000" b="1" dirty="0" smtClean="0">
                <a:solidFill>
                  <a:srgbClr val="00579F"/>
                </a:solidFill>
                <a:latin typeface="Arial" pitchFamily="34" charset="0"/>
                <a:cs typeface="Arial" pitchFamily="34" charset="0"/>
              </a:rPr>
              <a:t> грузопотока по странам мира:</a:t>
            </a:r>
            <a:endParaRPr kumimoji="1" lang="en-US" altLang="ja-JP" sz="2000" b="1" dirty="0" smtClean="0">
              <a:solidFill>
                <a:srgbClr val="00579F"/>
              </a:solidFill>
              <a:latin typeface="Arial" pitchFamily="34" charset="0"/>
              <a:cs typeface="Arial" pitchFamily="34" charset="0"/>
            </a:endParaRPr>
          </a:p>
          <a:p>
            <a:pPr marL="342827" indent="-342827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1" lang="ru-RU" altLang="ja-JP" sz="1600" dirty="0" smtClean="0">
                <a:solidFill>
                  <a:srgbClr val="00579F"/>
                </a:solidFill>
                <a:latin typeface="Arial" pitchFamily="34" charset="0"/>
                <a:cs typeface="Arial" pitchFamily="34" charset="0"/>
              </a:rPr>
              <a:t>Внутриазиатский грузооборот – самый большой по объему</a:t>
            </a:r>
            <a:endParaRPr kumimoji="1" lang="en-US" altLang="ja-JP" sz="1600" dirty="0" smtClean="0">
              <a:solidFill>
                <a:srgbClr val="00579F"/>
              </a:solidFill>
              <a:latin typeface="Arial" pitchFamily="34" charset="0"/>
              <a:cs typeface="Arial" pitchFamily="34" charset="0"/>
            </a:endParaRPr>
          </a:p>
          <a:p>
            <a:pPr marL="342827" indent="-342827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1" lang="ru-RU" altLang="ja-JP" sz="1600" dirty="0" smtClean="0">
                <a:solidFill>
                  <a:srgbClr val="00579F"/>
                </a:solidFill>
                <a:latin typeface="Arial" pitchFamily="34" charset="0"/>
                <a:cs typeface="Arial" pitchFamily="34" charset="0"/>
              </a:rPr>
              <a:t>Линия Азия</a:t>
            </a:r>
            <a:r>
              <a:rPr kumimoji="1" lang="en-US" altLang="ja-JP" sz="1600" dirty="0" smtClean="0">
                <a:solidFill>
                  <a:srgbClr val="00579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ru-RU" altLang="ja-JP" sz="1600" dirty="0" smtClean="0">
                <a:solidFill>
                  <a:srgbClr val="00579F"/>
                </a:solidFill>
                <a:latin typeface="Arial" pitchFamily="34" charset="0"/>
                <a:cs typeface="Arial" pitchFamily="34" charset="0"/>
              </a:rPr>
              <a:t>- Северная Америка - самая мощная торговая линия</a:t>
            </a:r>
            <a:endParaRPr kumimoji="1" lang="en-US" altLang="ja-JP" sz="1600" dirty="0" smtClean="0">
              <a:solidFill>
                <a:srgbClr val="00579F"/>
              </a:solidFill>
              <a:latin typeface="Arial" pitchFamily="34" charset="0"/>
              <a:cs typeface="Arial" pitchFamily="34" charset="0"/>
            </a:endParaRPr>
          </a:p>
          <a:p>
            <a:pPr marL="342827" indent="-342827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1" lang="ru-RU" altLang="ja-JP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Линия Азия</a:t>
            </a:r>
            <a:r>
              <a:rPr kumimoji="1" lang="en-US" altLang="ja-JP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ru-RU" altLang="ja-JP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Европа – вторая по объему грузопотоков торговая линия</a:t>
            </a:r>
            <a:r>
              <a:rPr kumimoji="1" lang="en-US" altLang="ja-JP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endParaRPr kumimoji="1" lang="ru-RU" altLang="ja-JP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342827" indent="-342827">
              <a:spcBef>
                <a:spcPct val="20000"/>
              </a:spcBef>
              <a:defRPr/>
            </a:pPr>
            <a:r>
              <a:rPr kumimoji="1" lang="ru-RU" altLang="ja-JP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Большая часть грузов идет через Суэцкий канал</a:t>
            </a:r>
          </a:p>
          <a:p>
            <a:pPr marL="342827" indent="-342827">
              <a:spcBef>
                <a:spcPct val="20000"/>
              </a:spcBef>
              <a:defRPr/>
            </a:pPr>
            <a:endParaRPr kumimoji="1" lang="ru-RU" altLang="ja-JP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857489" y="6215083"/>
            <a:ext cx="3617917" cy="276979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marL="342827" indent="-342827">
              <a:spcBef>
                <a:spcPct val="20000"/>
              </a:spcBef>
              <a:defRPr/>
            </a:pPr>
            <a:r>
              <a:rPr kumimoji="1" lang="ru-RU" altLang="ja-JP" sz="1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данным Института </a:t>
            </a:r>
            <a:r>
              <a:rPr kumimoji="1" lang="ru-RU" altLang="ja-JP" sz="1200" b="1" i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Номура</a:t>
            </a:r>
            <a:r>
              <a:rPr kumimoji="1" lang="ru-RU" altLang="ja-JP" sz="1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Япония</a:t>
            </a:r>
            <a:endParaRPr kumimoji="1" lang="en-US" altLang="ja-JP" sz="1200" b="1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1259632" y="112276"/>
            <a:ext cx="73448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Структура информационного взаимодействия систем мониторинга товарно-транспортных потоков на морском и железнодорожном транспорте в Японии</a:t>
            </a:r>
          </a:p>
        </p:txBody>
      </p:sp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7991995" cy="48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611560" y="188640"/>
            <a:ext cx="7632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Основные преимущества использования СУМ на примере проекта  C</a:t>
            </a:r>
            <a:r>
              <a:rPr lang="en-US" sz="22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olins</a:t>
            </a:r>
            <a:r>
              <a:rPr lang="ru-RU" sz="22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, реализованного в Японии </a:t>
            </a:r>
            <a:endParaRPr lang="ru-RU" sz="2200" b="1" dirty="0">
              <a:solidFill>
                <a:srgbClr val="00579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" y="1524000"/>
            <a:ext cx="8096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Прямоугольник 73"/>
          <p:cNvSpPr/>
          <p:nvPr/>
        </p:nvSpPr>
        <p:spPr>
          <a:xfrm>
            <a:off x="467544" y="116632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Структура типового информационного обмена при управлении глобальными цепочками </a:t>
            </a:r>
            <a:r>
              <a:rPr lang="ru-RU" sz="20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поставок  </a:t>
            </a:r>
            <a:r>
              <a:rPr lang="ru-RU" sz="20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бытовой электроники в странах АТЭС</a:t>
            </a:r>
            <a:endParaRPr lang="ru-RU" sz="2000" b="1" dirty="0">
              <a:solidFill>
                <a:srgbClr val="00579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995936" y="6309320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0062A7"/>
                </a:solidFill>
              </a:rPr>
              <a:t>Источник</a:t>
            </a:r>
            <a:r>
              <a:rPr lang="en-US" sz="1400" i="1" dirty="0" smtClean="0">
                <a:solidFill>
                  <a:srgbClr val="0062A7"/>
                </a:solidFill>
              </a:rPr>
              <a:t>: </a:t>
            </a:r>
            <a:r>
              <a:rPr lang="ru-RU" sz="1400" i="1" dirty="0" smtClean="0">
                <a:solidFill>
                  <a:srgbClr val="0062A7"/>
                </a:solidFill>
              </a:rPr>
              <a:t>Исследовательский институт </a:t>
            </a:r>
            <a:r>
              <a:rPr lang="ru-RU" sz="1400" i="1" dirty="0" err="1" smtClean="0">
                <a:solidFill>
                  <a:srgbClr val="0062A7"/>
                </a:solidFill>
              </a:rPr>
              <a:t>Номура</a:t>
            </a:r>
            <a:endParaRPr lang="ru-RU" sz="1400" dirty="0">
              <a:solidFill>
                <a:srgbClr val="0062A7"/>
              </a:solidFill>
            </a:endParaRPr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 cstate="print"/>
          <a:srcRect l="919" t="1695"/>
          <a:stretch>
            <a:fillRect/>
          </a:stretch>
        </p:blipFill>
        <p:spPr bwMode="auto">
          <a:xfrm>
            <a:off x="827584" y="1484784"/>
            <a:ext cx="7761861" cy="417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ChangeArrowheads="1"/>
          </p:cNvSpPr>
          <p:nvPr/>
        </p:nvSpPr>
        <p:spPr bwMode="auto">
          <a:xfrm>
            <a:off x="323528" y="1156102"/>
            <a:ext cx="842493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16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наличие единого стандарта на информационное обеспечение, включая формы документов на хранение, транспортировку, таможенное оформление, классификацию грузов и транспортных средств;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16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16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наличие единого стандарта на бортовые технические и программные средства, включая поддержку пользовательских сервисов ИТС, мониторинг перевозки опасных грузов;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16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16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использование  единого стандарта на идентификацию грузов, включая радиочастотную идентификацию, штриховое кодирование, технологию смарт-карт;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16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16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использование единого стандарта на идентификацию транспортных средств, включая радиочастотную идентификацию дальней дистанции, алфавитно-цифровое кодирование, технологию смарт-карт;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16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16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использование единого стандарта на технические средства позиционирования транспортных средств, включая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GPS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и ГЛОНАСС;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16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16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использование единого стандарта (протокола) на средства связи транспортных средств с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логистическими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центрами;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16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16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наличие компонента, обеспечивающего процесс  планирования и принятия решений при решении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логистических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задач;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216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16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наличие компонента имитационного моделирования как инструмента оценки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логистических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альтернатив;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216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16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наличие единой технологической технической и программной поддержки принципа одного окна при взаимодействии с таможенными системами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188640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Рекомендации по созданию единой технологической платформы  СУМ</a:t>
            </a:r>
            <a:endParaRPr lang="ru-RU" sz="2400" b="1" dirty="0">
              <a:solidFill>
                <a:srgbClr val="00579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107504" y="116632"/>
            <a:ext cx="86409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Основные преимущества использования системы мониторинга  товарно-транспортных потоков для логистики стран АТЭС в соответствии с концепцией Министерства транспорта Южной Кореи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 b="6801"/>
          <a:stretch>
            <a:fillRect/>
          </a:stretch>
        </p:blipFill>
        <p:spPr bwMode="auto">
          <a:xfrm>
            <a:off x="323528" y="1124744"/>
            <a:ext cx="8562975" cy="55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792088" cy="8512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7704" y="2924944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Спасибо за внимание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3348880" y="116632"/>
            <a:ext cx="6984776" cy="851238"/>
            <a:chOff x="-3348880" y="116632"/>
            <a:chExt cx="6984776" cy="85123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116632"/>
              <a:ext cx="792088" cy="851238"/>
            </a:xfrm>
            <a:prstGeom prst="rect">
              <a:avLst/>
            </a:prstGeom>
            <a:noFill/>
          </p:spPr>
        </p:pic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-3348880" y="188640"/>
              <a:ext cx="698477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449263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    						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«ТРАНСПОРТНАЯ ИНТЕГРАЦИЯ»</a:t>
              </a:r>
              <a:endPara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449263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  					ГРУППА КОМПАНИЙ 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 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32040" y="6021288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0062A7"/>
                </a:solidFill>
              </a:rPr>
              <a:t>Источник: </a:t>
            </a:r>
            <a:r>
              <a:rPr lang="en-US" sz="1400" i="1" dirty="0" err="1" smtClean="0">
                <a:solidFill>
                  <a:srgbClr val="0062A7"/>
                </a:solidFill>
              </a:rPr>
              <a:t>Drewry</a:t>
            </a:r>
            <a:r>
              <a:rPr lang="en-US" sz="1400" i="1" dirty="0" smtClean="0">
                <a:solidFill>
                  <a:srgbClr val="0062A7"/>
                </a:solidFill>
              </a:rPr>
              <a:t>, </a:t>
            </a:r>
            <a:r>
              <a:rPr lang="en-US" sz="1400" i="1" dirty="0" err="1" smtClean="0">
                <a:solidFill>
                  <a:srgbClr val="0062A7"/>
                </a:solidFill>
              </a:rPr>
              <a:t>Maersk</a:t>
            </a:r>
            <a:r>
              <a:rPr lang="en-US" sz="1400" i="1" dirty="0" smtClean="0">
                <a:solidFill>
                  <a:srgbClr val="0062A7"/>
                </a:solidFill>
              </a:rPr>
              <a:t>, </a:t>
            </a:r>
            <a:r>
              <a:rPr lang="en-US" sz="1400" i="1" dirty="0" err="1" smtClean="0">
                <a:solidFill>
                  <a:srgbClr val="0062A7"/>
                </a:solidFill>
              </a:rPr>
              <a:t>Kuehne+Nagel</a:t>
            </a:r>
            <a:endParaRPr lang="ru-RU" sz="1400" i="1" dirty="0">
              <a:solidFill>
                <a:srgbClr val="0062A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260648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Динамика мирового рынка морских контейнерных перевозок, </a:t>
            </a:r>
            <a:r>
              <a:rPr lang="ru-RU" sz="2400" b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2005-2011 гг., </a:t>
            </a:r>
            <a:r>
              <a:rPr lang="ru-RU" sz="24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млн</a:t>
            </a:r>
            <a:r>
              <a:rPr lang="ru-RU" sz="24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 TEU</a:t>
            </a:r>
          </a:p>
        </p:txBody>
      </p: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638" y="1277938"/>
            <a:ext cx="7323137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29153" y="0"/>
            <a:ext cx="8214847" cy="8544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72051" tIns="25707" rIns="51413" bIns="25707" anchor="ctr"/>
          <a:lstStyle/>
          <a:p>
            <a:pPr algn="ctr">
              <a:lnSpc>
                <a:spcPct val="110000"/>
              </a:lnSpc>
            </a:pPr>
            <a:r>
              <a:rPr lang="ru-RU" sz="1600" b="1" dirty="0">
                <a:solidFill>
                  <a:schemeClr val="bg1"/>
                </a:solidFill>
              </a:rPr>
              <a:t>ЕВРО-АЗИАТСКИЕ ТРАНСПОРТНЫЕ КОРИДОРЫ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3685" t="15120" r="3685" b="7227"/>
          <a:stretch>
            <a:fillRect/>
          </a:stretch>
        </p:blipFill>
        <p:spPr bwMode="auto">
          <a:xfrm>
            <a:off x="419676" y="1179286"/>
            <a:ext cx="8327555" cy="526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6966" y="4786259"/>
            <a:ext cx="5203806" cy="18158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91401" tIns="45700" rIns="91401" bIns="45700">
            <a:spAutoFit/>
          </a:bodyPr>
          <a:lstStyle/>
          <a:p>
            <a:pPr>
              <a:defRPr/>
            </a:pPr>
            <a:r>
              <a:rPr lang="ru-RU" sz="1400" b="1" dirty="0">
                <a:latin typeface="Arial" charset="0"/>
              </a:rPr>
              <a:t>В настоящее время  основная часть грузов между Европой, Россией и странами АТЭС доставляется морским маршрутом через Суэцкий канал. Стратегия развития транспортной системы Российской Федерации предполагает развитие международного транспортного коридора Восток-Запад как альтернативного сухопутного пути доставки грузов из стран АТЭС в Европу.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32656"/>
            <a:ext cx="8712968" cy="404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ru-RU" altLang="ja-JP" sz="2000" b="1" dirty="0" smtClean="0">
                <a:solidFill>
                  <a:srgbClr val="00579F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ЕВРО-АЗИАТСКИЕ ТРАНСПОРТНЫЕ КОРИДОРЫ</a:t>
            </a:r>
            <a:endParaRPr lang="ru-RU" altLang="ja-JP" sz="2000" b="1" dirty="0">
              <a:solidFill>
                <a:srgbClr val="00579F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1785926"/>
            <a:ext cx="8072494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4" tIns="25712" rIns="51424" bIns="25712" anchor="ctr"/>
          <a:lstStyle/>
          <a:p>
            <a:pPr>
              <a:lnSpc>
                <a:spcPct val="110000"/>
              </a:lnSpc>
              <a:defRPr/>
            </a:pPr>
            <a:endParaRPr lang="ru-RU" sz="2000" b="1" dirty="0">
              <a:solidFill>
                <a:srgbClr val="00579F"/>
              </a:solidFill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400" b="1" dirty="0" smtClean="0">
                <a:solidFill>
                  <a:schemeClr val="bg1"/>
                </a:solidFill>
                <a:cs typeface="Arial" pitchFamily="34" charset="0"/>
              </a:rPr>
              <a:t>СХЕМА </a:t>
            </a:r>
            <a:r>
              <a:rPr lang="ru-RU" sz="1400" b="1" dirty="0">
                <a:solidFill>
                  <a:schemeClr val="bg1"/>
                </a:solidFill>
                <a:cs typeface="Arial" pitchFamily="34" charset="0"/>
              </a:rPr>
              <a:t>ПРОХОЖДЕНИЯ МЕЖДУНАРОДНЫХ </a:t>
            </a:r>
            <a:r>
              <a:rPr lang="ru-RU" sz="1400" b="1" dirty="0" smtClean="0">
                <a:solidFill>
                  <a:schemeClr val="bg1"/>
                </a:solidFill>
                <a:cs typeface="Arial" pitchFamily="34" charset="0"/>
              </a:rPr>
              <a:t>ТРАНПОРТНЫХ </a:t>
            </a:r>
            <a:r>
              <a:rPr lang="ru-RU" sz="1400" b="1" dirty="0">
                <a:solidFill>
                  <a:schemeClr val="bg1"/>
                </a:solidFill>
                <a:cs typeface="Arial" pitchFamily="34" charset="0"/>
              </a:rPr>
              <a:t>КОРИДОРОВ ПО ТЕРРИТОРИИ РОССИИ</a:t>
            </a:r>
          </a:p>
          <a:p>
            <a:pPr algn="ctr">
              <a:lnSpc>
                <a:spcPct val="110000"/>
              </a:lnSpc>
              <a:defRPr/>
            </a:pPr>
            <a:endParaRPr lang="ru-RU" sz="2000" b="1" dirty="0">
              <a:solidFill>
                <a:srgbClr val="00579F"/>
              </a:solidFill>
            </a:endParaRPr>
          </a:p>
        </p:txBody>
      </p:sp>
      <p:grpSp>
        <p:nvGrpSpPr>
          <p:cNvPr id="2" name="Группа 52"/>
          <p:cNvGrpSpPr/>
          <p:nvPr/>
        </p:nvGrpSpPr>
        <p:grpSpPr>
          <a:xfrm>
            <a:off x="0" y="6172162"/>
            <a:ext cx="9144000" cy="195940"/>
            <a:chOff x="504007" y="10549259"/>
            <a:chExt cx="8784976" cy="792088"/>
          </a:xfrm>
          <a:solidFill>
            <a:schemeClr val="accent1">
              <a:lumMod val="20000"/>
              <a:lumOff val="80000"/>
            </a:schemeClr>
          </a:solidFill>
          <a:effectLst/>
        </p:grpSpPr>
        <p:sp>
          <p:nvSpPr>
            <p:cNvPr id="54" name="Нашивка 53"/>
            <p:cNvSpPr/>
            <p:nvPr/>
          </p:nvSpPr>
          <p:spPr>
            <a:xfrm>
              <a:off x="504007" y="10549259"/>
              <a:ext cx="1008112" cy="792088"/>
            </a:xfrm>
            <a:prstGeom prst="chevron">
              <a:avLst>
                <a:gd name="adj" fmla="val 0"/>
              </a:avLst>
            </a:prstGeom>
            <a:grpFill/>
            <a:ln w="28575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12">
                <a:lnSpc>
                  <a:spcPct val="130000"/>
                </a:lnSpc>
                <a:defRPr/>
              </a:pPr>
              <a:endParaRPr lang="ru-RU" sz="1400" b="1" dirty="0">
                <a:solidFill>
                  <a:srgbClr val="00579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Нашивка 54"/>
            <p:cNvSpPr/>
            <p:nvPr/>
          </p:nvSpPr>
          <p:spPr>
            <a:xfrm>
              <a:off x="1210995" y="10549259"/>
              <a:ext cx="1008112" cy="792088"/>
            </a:xfrm>
            <a:prstGeom prst="chevron">
              <a:avLst/>
            </a:prstGeom>
            <a:grpFill/>
            <a:ln w="28575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12">
                <a:lnSpc>
                  <a:spcPct val="130000"/>
                </a:lnSpc>
                <a:defRPr/>
              </a:pPr>
              <a:endParaRPr lang="ru-RU" sz="1400" b="1" dirty="0">
                <a:solidFill>
                  <a:srgbClr val="00579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Нашивка 55"/>
            <p:cNvSpPr/>
            <p:nvPr/>
          </p:nvSpPr>
          <p:spPr>
            <a:xfrm>
              <a:off x="1917983" y="10549259"/>
              <a:ext cx="1008112" cy="792088"/>
            </a:xfrm>
            <a:prstGeom prst="chevron">
              <a:avLst/>
            </a:prstGeom>
            <a:grpFill/>
            <a:ln w="28575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12">
                <a:lnSpc>
                  <a:spcPct val="130000"/>
                </a:lnSpc>
                <a:defRPr/>
              </a:pPr>
              <a:endParaRPr lang="ru-RU" sz="1400" b="1" dirty="0">
                <a:solidFill>
                  <a:srgbClr val="00579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Нашивка 56"/>
            <p:cNvSpPr/>
            <p:nvPr/>
          </p:nvSpPr>
          <p:spPr>
            <a:xfrm>
              <a:off x="2624971" y="10549259"/>
              <a:ext cx="1008112" cy="792088"/>
            </a:xfrm>
            <a:prstGeom prst="chevron">
              <a:avLst/>
            </a:prstGeom>
            <a:grpFill/>
            <a:ln w="28575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12">
                <a:lnSpc>
                  <a:spcPct val="130000"/>
                </a:lnSpc>
                <a:defRPr/>
              </a:pPr>
              <a:endParaRPr lang="ru-RU" sz="1400" b="1" dirty="0">
                <a:solidFill>
                  <a:srgbClr val="00579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Нашивка 57"/>
            <p:cNvSpPr/>
            <p:nvPr/>
          </p:nvSpPr>
          <p:spPr>
            <a:xfrm>
              <a:off x="3331959" y="10549259"/>
              <a:ext cx="1008112" cy="792088"/>
            </a:xfrm>
            <a:prstGeom prst="chevron">
              <a:avLst/>
            </a:prstGeom>
            <a:grpFill/>
            <a:ln w="28575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12">
                <a:lnSpc>
                  <a:spcPct val="130000"/>
                </a:lnSpc>
                <a:defRPr/>
              </a:pPr>
              <a:endParaRPr lang="ru-RU" sz="1400" b="1" dirty="0">
                <a:solidFill>
                  <a:srgbClr val="00579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Нашивка 58"/>
            <p:cNvSpPr/>
            <p:nvPr/>
          </p:nvSpPr>
          <p:spPr>
            <a:xfrm>
              <a:off x="4038947" y="10549259"/>
              <a:ext cx="1008112" cy="792088"/>
            </a:xfrm>
            <a:prstGeom prst="chevron">
              <a:avLst/>
            </a:prstGeom>
            <a:grpFill/>
            <a:ln w="28575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12">
                <a:lnSpc>
                  <a:spcPct val="130000"/>
                </a:lnSpc>
                <a:defRPr/>
              </a:pPr>
              <a:endParaRPr lang="ru-RU" sz="1400" b="1" dirty="0">
                <a:solidFill>
                  <a:srgbClr val="00579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Нашивка 59"/>
            <p:cNvSpPr/>
            <p:nvPr/>
          </p:nvSpPr>
          <p:spPr>
            <a:xfrm>
              <a:off x="4745935" y="10549259"/>
              <a:ext cx="1008112" cy="792088"/>
            </a:xfrm>
            <a:prstGeom prst="chevron">
              <a:avLst/>
            </a:prstGeom>
            <a:grpFill/>
            <a:ln w="28575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12">
                <a:lnSpc>
                  <a:spcPct val="130000"/>
                </a:lnSpc>
                <a:defRPr/>
              </a:pPr>
              <a:endParaRPr lang="ru-RU" sz="1400" b="1" dirty="0">
                <a:solidFill>
                  <a:srgbClr val="00579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Нашивка 60"/>
            <p:cNvSpPr/>
            <p:nvPr/>
          </p:nvSpPr>
          <p:spPr>
            <a:xfrm>
              <a:off x="5452923" y="10549259"/>
              <a:ext cx="1008112" cy="792088"/>
            </a:xfrm>
            <a:prstGeom prst="chevron">
              <a:avLst/>
            </a:prstGeom>
            <a:grpFill/>
            <a:ln w="28575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12">
                <a:lnSpc>
                  <a:spcPct val="130000"/>
                </a:lnSpc>
                <a:defRPr/>
              </a:pPr>
              <a:endParaRPr lang="ru-RU" sz="1400" b="1" dirty="0">
                <a:solidFill>
                  <a:srgbClr val="00579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Нашивка 61"/>
            <p:cNvSpPr/>
            <p:nvPr/>
          </p:nvSpPr>
          <p:spPr>
            <a:xfrm>
              <a:off x="6159911" y="10549259"/>
              <a:ext cx="1008112" cy="792088"/>
            </a:xfrm>
            <a:prstGeom prst="chevron">
              <a:avLst/>
            </a:prstGeom>
            <a:grpFill/>
            <a:ln w="28575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12">
                <a:lnSpc>
                  <a:spcPct val="130000"/>
                </a:lnSpc>
                <a:defRPr/>
              </a:pPr>
              <a:endParaRPr lang="ru-RU" sz="1400" b="1" dirty="0">
                <a:solidFill>
                  <a:srgbClr val="00579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Нашивка 62"/>
            <p:cNvSpPr/>
            <p:nvPr/>
          </p:nvSpPr>
          <p:spPr>
            <a:xfrm>
              <a:off x="6866899" y="10549259"/>
              <a:ext cx="1008112" cy="792088"/>
            </a:xfrm>
            <a:prstGeom prst="chevron">
              <a:avLst/>
            </a:prstGeom>
            <a:grpFill/>
            <a:ln w="28575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12">
                <a:lnSpc>
                  <a:spcPct val="130000"/>
                </a:lnSpc>
                <a:defRPr/>
              </a:pPr>
              <a:endParaRPr lang="ru-RU" sz="1400" b="1" dirty="0">
                <a:solidFill>
                  <a:srgbClr val="00579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Нашивка 63"/>
            <p:cNvSpPr/>
            <p:nvPr/>
          </p:nvSpPr>
          <p:spPr>
            <a:xfrm>
              <a:off x="8280871" y="10549259"/>
              <a:ext cx="1008112" cy="792088"/>
            </a:xfrm>
            <a:prstGeom prst="chevron">
              <a:avLst>
                <a:gd name="adj" fmla="val 0"/>
              </a:avLst>
            </a:prstGeom>
            <a:grpFill/>
            <a:ln w="28575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12">
                <a:lnSpc>
                  <a:spcPct val="130000"/>
                </a:lnSpc>
                <a:defRPr/>
              </a:pPr>
              <a:endParaRPr lang="ru-RU" sz="1400" b="1" dirty="0">
                <a:solidFill>
                  <a:srgbClr val="00579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Нашивка 64"/>
            <p:cNvSpPr/>
            <p:nvPr/>
          </p:nvSpPr>
          <p:spPr>
            <a:xfrm>
              <a:off x="7573887" y="10549259"/>
              <a:ext cx="1008112" cy="792088"/>
            </a:xfrm>
            <a:prstGeom prst="chevron">
              <a:avLst/>
            </a:prstGeom>
            <a:grpFill/>
            <a:ln w="28575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12">
                <a:lnSpc>
                  <a:spcPct val="130000"/>
                </a:lnSpc>
                <a:defRPr/>
              </a:pPr>
              <a:endParaRPr lang="ru-RU" sz="1400" b="1" dirty="0">
                <a:solidFill>
                  <a:srgbClr val="00579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1684" name="Picture 76" descr="7"/>
          <p:cNvPicPr>
            <a:picLocks noChangeAspect="1" noChangeArrowheads="1"/>
          </p:cNvPicPr>
          <p:nvPr/>
        </p:nvPicPr>
        <p:blipFill>
          <a:blip r:embed="rId2" cstate="print"/>
          <a:srcRect l="1480" t="13911" r="1701" b="15833"/>
          <a:stretch>
            <a:fillRect/>
          </a:stretch>
        </p:blipFill>
        <p:spPr bwMode="auto">
          <a:xfrm>
            <a:off x="179512" y="1196752"/>
            <a:ext cx="885831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Text Box 289"/>
          <p:cNvSpPr txBox="1">
            <a:spLocks noChangeArrowheads="1"/>
          </p:cNvSpPr>
          <p:nvPr/>
        </p:nvSpPr>
        <p:spPr bwMode="auto">
          <a:xfrm>
            <a:off x="2620688" y="3020354"/>
            <a:ext cx="3787168" cy="2488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51424" tIns="25712" rIns="51424" bIns="25712" anchor="ctr"/>
          <a:lstStyle/>
          <a:p>
            <a:pPr algn="ctr"/>
            <a:r>
              <a:rPr lang="ru-RU" sz="1400" b="1" dirty="0">
                <a:solidFill>
                  <a:srgbClr val="969696"/>
                </a:solidFill>
              </a:rPr>
              <a:t>РОССИЙСКАЯ ФЕДЕРАЦИЯ</a:t>
            </a:r>
          </a:p>
        </p:txBody>
      </p:sp>
      <p:sp>
        <p:nvSpPr>
          <p:cNvPr id="71688" name="AutoShape 6"/>
          <p:cNvSpPr>
            <a:spLocks noChangeArrowheads="1"/>
          </p:cNvSpPr>
          <p:nvPr/>
        </p:nvSpPr>
        <p:spPr bwMode="auto">
          <a:xfrm>
            <a:off x="6710243" y="6340498"/>
            <a:ext cx="47649" cy="41469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3175">
            <a:solidFill>
              <a:srgbClr val="000099"/>
            </a:solidFill>
            <a:miter lim="800000"/>
            <a:headEnd/>
            <a:tailEnd/>
          </a:ln>
        </p:spPr>
        <p:txBody>
          <a:bodyPr wrap="none" lIns="51424" tIns="25712" rIns="51424" bIns="25712" anchor="ctr"/>
          <a:lstStyle/>
          <a:p>
            <a:endParaRPr lang="ru-RU"/>
          </a:p>
        </p:txBody>
      </p:sp>
      <p:sp>
        <p:nvSpPr>
          <p:cNvPr id="71693" name="Line 11"/>
          <p:cNvSpPr>
            <a:spLocks noChangeShapeType="1"/>
          </p:cNvSpPr>
          <p:nvPr/>
        </p:nvSpPr>
        <p:spPr bwMode="auto">
          <a:xfrm>
            <a:off x="6482078" y="6148701"/>
            <a:ext cx="503062" cy="0"/>
          </a:xfrm>
          <a:prstGeom prst="line">
            <a:avLst/>
          </a:prstGeom>
          <a:noFill/>
          <a:ln w="3810">
            <a:solidFill>
              <a:schemeClr val="tx1"/>
            </a:solidFill>
            <a:round/>
            <a:headEnd/>
            <a:tailEnd/>
          </a:ln>
        </p:spPr>
        <p:txBody>
          <a:bodyPr lIns="51424" tIns="25712" rIns="51424" bIns="25712"/>
          <a:lstStyle/>
          <a:p>
            <a:endParaRPr lang="ru-RU"/>
          </a:p>
        </p:txBody>
      </p:sp>
      <p:sp>
        <p:nvSpPr>
          <p:cNvPr id="71694" name="Text Box 12"/>
          <p:cNvSpPr txBox="1">
            <a:spLocks noChangeArrowheads="1"/>
          </p:cNvSpPr>
          <p:nvPr/>
        </p:nvSpPr>
        <p:spPr bwMode="auto">
          <a:xfrm>
            <a:off x="7183066" y="6062307"/>
            <a:ext cx="886118" cy="15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424" tIns="25712" rIns="51424" bIns="25712">
            <a:spAutoFit/>
          </a:bodyPr>
          <a:lstStyle/>
          <a:p>
            <a:r>
              <a:rPr lang="ru-RU" sz="700" b="1" dirty="0">
                <a:solidFill>
                  <a:srgbClr val="000099"/>
                </a:solidFill>
              </a:rPr>
              <a:t>ЖЕЛЕЗНЫЕ ДОРОГИ</a:t>
            </a:r>
          </a:p>
        </p:txBody>
      </p:sp>
      <p:sp>
        <p:nvSpPr>
          <p:cNvPr id="71697" name="Text Box 15"/>
          <p:cNvSpPr txBox="1">
            <a:spLocks noChangeArrowheads="1"/>
          </p:cNvSpPr>
          <p:nvPr/>
        </p:nvSpPr>
        <p:spPr bwMode="auto">
          <a:xfrm>
            <a:off x="820111" y="5664027"/>
            <a:ext cx="2024250" cy="15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424" tIns="25712" rIns="51424" bIns="25712">
            <a:spAutoFit/>
          </a:bodyPr>
          <a:lstStyle/>
          <a:p>
            <a:r>
              <a:rPr lang="ru-RU" sz="700" b="1" dirty="0">
                <a:solidFill>
                  <a:srgbClr val="000099"/>
                </a:solidFill>
              </a:rPr>
              <a:t>МЕЖДУНАРОДНЫЕ ТРАНСПОРТНЫЕ КОРИДОРЫ:</a:t>
            </a:r>
          </a:p>
        </p:txBody>
      </p:sp>
      <p:sp>
        <p:nvSpPr>
          <p:cNvPr id="71698" name="Text Box 16"/>
          <p:cNvSpPr txBox="1">
            <a:spLocks noChangeArrowheads="1"/>
          </p:cNvSpPr>
          <p:nvPr/>
        </p:nvSpPr>
        <p:spPr bwMode="auto">
          <a:xfrm>
            <a:off x="867760" y="5874831"/>
            <a:ext cx="770702" cy="31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424" tIns="25712" rIns="51424" bIns="25712">
            <a:spAutoFit/>
          </a:bodyPr>
          <a:lstStyle/>
          <a:p>
            <a:pPr>
              <a:lnSpc>
                <a:spcPct val="120000"/>
              </a:lnSpc>
            </a:pPr>
            <a:r>
              <a:rPr lang="ru-RU" sz="700" b="1" dirty="0">
                <a:solidFill>
                  <a:srgbClr val="000099"/>
                </a:solidFill>
              </a:rPr>
              <a:t>«ТРАНССИБ» (</a:t>
            </a:r>
            <a:r>
              <a:rPr lang="en-US" sz="700" b="1" dirty="0">
                <a:solidFill>
                  <a:srgbClr val="000099"/>
                </a:solidFill>
              </a:rPr>
              <a:t>TS</a:t>
            </a:r>
            <a:r>
              <a:rPr lang="ru-RU" sz="700" b="1" dirty="0">
                <a:solidFill>
                  <a:srgbClr val="000099"/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ru-RU" sz="700" b="1" dirty="0">
                <a:solidFill>
                  <a:srgbClr val="000099"/>
                </a:solidFill>
              </a:rPr>
              <a:t>ОТВЕТВЛЕНИЯ</a:t>
            </a:r>
          </a:p>
        </p:txBody>
      </p:sp>
      <p:sp>
        <p:nvSpPr>
          <p:cNvPr id="71699" name="Line 17"/>
          <p:cNvSpPr>
            <a:spLocks noChangeShapeType="1"/>
          </p:cNvSpPr>
          <p:nvPr/>
        </p:nvSpPr>
        <p:spPr bwMode="auto">
          <a:xfrm>
            <a:off x="217169" y="5975912"/>
            <a:ext cx="503062" cy="0"/>
          </a:xfrm>
          <a:prstGeom prst="line">
            <a:avLst/>
          </a:prstGeom>
          <a:noFill/>
          <a:ln w="44450">
            <a:solidFill>
              <a:srgbClr val="FF00FF"/>
            </a:solidFill>
            <a:round/>
            <a:headEnd/>
            <a:tailEnd/>
          </a:ln>
        </p:spPr>
        <p:txBody>
          <a:bodyPr lIns="51424" tIns="25712" rIns="51424" bIns="25712"/>
          <a:lstStyle/>
          <a:p>
            <a:endParaRPr lang="ru-RU"/>
          </a:p>
        </p:txBody>
      </p:sp>
      <p:sp>
        <p:nvSpPr>
          <p:cNvPr id="71700" name="Line 18"/>
          <p:cNvSpPr>
            <a:spLocks noChangeShapeType="1"/>
          </p:cNvSpPr>
          <p:nvPr/>
        </p:nvSpPr>
        <p:spPr bwMode="auto">
          <a:xfrm>
            <a:off x="217169" y="6089953"/>
            <a:ext cx="503062" cy="0"/>
          </a:xfrm>
          <a:prstGeom prst="line">
            <a:avLst/>
          </a:prstGeom>
          <a:noFill/>
          <a:ln w="21590">
            <a:solidFill>
              <a:srgbClr val="FF00FF"/>
            </a:solidFill>
            <a:round/>
            <a:headEnd/>
            <a:tailEnd/>
          </a:ln>
        </p:spPr>
        <p:txBody>
          <a:bodyPr lIns="51424" tIns="25712" rIns="51424" bIns="25712"/>
          <a:lstStyle/>
          <a:p>
            <a:endParaRPr lang="ru-RU"/>
          </a:p>
        </p:txBody>
      </p:sp>
      <p:sp>
        <p:nvSpPr>
          <p:cNvPr id="71701" name="Text Box 19"/>
          <p:cNvSpPr txBox="1">
            <a:spLocks noChangeArrowheads="1"/>
          </p:cNvSpPr>
          <p:nvPr/>
        </p:nvSpPr>
        <p:spPr bwMode="auto">
          <a:xfrm>
            <a:off x="2562960" y="5885197"/>
            <a:ext cx="1262824" cy="28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424" tIns="25712" rIns="51424" bIns="25712">
            <a:spAutoFit/>
          </a:bodyPr>
          <a:lstStyle/>
          <a:p>
            <a:pPr>
              <a:lnSpc>
                <a:spcPct val="110000"/>
              </a:lnSpc>
            </a:pPr>
            <a:r>
              <a:rPr lang="ru-RU" sz="700" b="1" dirty="0">
                <a:solidFill>
                  <a:srgbClr val="000099"/>
                </a:solidFill>
              </a:rPr>
              <a:t>ПАНЕВРОПЕЙСКИЙ № </a:t>
            </a:r>
            <a:r>
              <a:rPr lang="en-US" sz="700" b="1" dirty="0">
                <a:solidFill>
                  <a:srgbClr val="000099"/>
                </a:solidFill>
              </a:rPr>
              <a:t>9</a:t>
            </a:r>
            <a:r>
              <a:rPr lang="ru-RU" sz="700" b="1" dirty="0">
                <a:solidFill>
                  <a:srgbClr val="000099"/>
                </a:solidFill>
              </a:rPr>
              <a:t> (</a:t>
            </a:r>
            <a:r>
              <a:rPr lang="en-US" sz="700" b="1" dirty="0">
                <a:solidFill>
                  <a:srgbClr val="000099"/>
                </a:solidFill>
              </a:rPr>
              <a:t>PE 9</a:t>
            </a:r>
            <a:r>
              <a:rPr lang="ru-RU" sz="700" b="1" dirty="0">
                <a:solidFill>
                  <a:srgbClr val="000099"/>
                </a:solidFill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ru-RU" sz="700" b="1" dirty="0">
                <a:solidFill>
                  <a:srgbClr val="000099"/>
                </a:solidFill>
              </a:rPr>
              <a:t>ОТВЕТВЛЕНИЯ</a:t>
            </a:r>
          </a:p>
        </p:txBody>
      </p:sp>
      <p:sp>
        <p:nvSpPr>
          <p:cNvPr id="71702" name="Line 20"/>
          <p:cNvSpPr>
            <a:spLocks noChangeShapeType="1"/>
          </p:cNvSpPr>
          <p:nvPr/>
        </p:nvSpPr>
        <p:spPr bwMode="auto">
          <a:xfrm>
            <a:off x="1912369" y="5976776"/>
            <a:ext cx="503062" cy="0"/>
          </a:xfrm>
          <a:prstGeom prst="line">
            <a:avLst/>
          </a:prstGeom>
          <a:noFill/>
          <a:ln w="44450">
            <a:solidFill>
              <a:srgbClr val="00FF00"/>
            </a:solidFill>
            <a:round/>
            <a:headEnd/>
            <a:tailEnd/>
          </a:ln>
        </p:spPr>
        <p:txBody>
          <a:bodyPr lIns="51424" tIns="25712" rIns="51424" bIns="25712"/>
          <a:lstStyle/>
          <a:p>
            <a:endParaRPr lang="ru-RU"/>
          </a:p>
        </p:txBody>
      </p:sp>
      <p:sp>
        <p:nvSpPr>
          <p:cNvPr id="71703" name="Line 21"/>
          <p:cNvSpPr>
            <a:spLocks noChangeShapeType="1"/>
          </p:cNvSpPr>
          <p:nvPr/>
        </p:nvSpPr>
        <p:spPr bwMode="auto">
          <a:xfrm>
            <a:off x="1912369" y="6083041"/>
            <a:ext cx="503062" cy="0"/>
          </a:xfrm>
          <a:prstGeom prst="line">
            <a:avLst/>
          </a:prstGeom>
          <a:noFill/>
          <a:ln w="21590">
            <a:solidFill>
              <a:srgbClr val="00FF00"/>
            </a:solidFill>
            <a:round/>
            <a:headEnd/>
            <a:tailEnd/>
          </a:ln>
        </p:spPr>
        <p:txBody>
          <a:bodyPr lIns="51424" tIns="25712" rIns="51424" bIns="25712"/>
          <a:lstStyle/>
          <a:p>
            <a:endParaRPr lang="ru-RU"/>
          </a:p>
        </p:txBody>
      </p:sp>
      <p:sp>
        <p:nvSpPr>
          <p:cNvPr id="71704" name="Text Box 22"/>
          <p:cNvSpPr txBox="1">
            <a:spLocks noChangeArrowheads="1"/>
          </p:cNvSpPr>
          <p:nvPr/>
        </p:nvSpPr>
        <p:spPr bwMode="auto">
          <a:xfrm>
            <a:off x="2562960" y="6283476"/>
            <a:ext cx="1262824" cy="28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424" tIns="25712" rIns="51424" bIns="25712">
            <a:spAutoFit/>
          </a:bodyPr>
          <a:lstStyle/>
          <a:p>
            <a:pPr>
              <a:lnSpc>
                <a:spcPct val="110000"/>
              </a:lnSpc>
            </a:pPr>
            <a:r>
              <a:rPr lang="ru-RU" sz="700" b="1" dirty="0">
                <a:solidFill>
                  <a:srgbClr val="000099"/>
                </a:solidFill>
              </a:rPr>
              <a:t>ПАНЕВРОПЕЙСКИЙ № </a:t>
            </a:r>
            <a:r>
              <a:rPr lang="en-US" sz="700" b="1" dirty="0">
                <a:solidFill>
                  <a:srgbClr val="000099"/>
                </a:solidFill>
              </a:rPr>
              <a:t>1</a:t>
            </a:r>
            <a:r>
              <a:rPr lang="ru-RU" sz="700" b="1" dirty="0">
                <a:solidFill>
                  <a:srgbClr val="000099"/>
                </a:solidFill>
              </a:rPr>
              <a:t> (</a:t>
            </a:r>
            <a:r>
              <a:rPr lang="en-US" sz="700" b="1" dirty="0">
                <a:solidFill>
                  <a:srgbClr val="000099"/>
                </a:solidFill>
              </a:rPr>
              <a:t>PE 1</a:t>
            </a:r>
            <a:r>
              <a:rPr lang="ru-RU" sz="700" b="1" dirty="0">
                <a:solidFill>
                  <a:srgbClr val="000099"/>
                </a:solidFill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ru-RU" sz="700" b="1" dirty="0">
                <a:solidFill>
                  <a:srgbClr val="000099"/>
                </a:solidFill>
              </a:rPr>
              <a:t>ОТВЕТВЛЕНИЯ</a:t>
            </a:r>
          </a:p>
        </p:txBody>
      </p:sp>
      <p:sp>
        <p:nvSpPr>
          <p:cNvPr id="71705" name="Line 23"/>
          <p:cNvSpPr>
            <a:spLocks noChangeShapeType="1"/>
          </p:cNvSpPr>
          <p:nvPr/>
        </p:nvSpPr>
        <p:spPr bwMode="auto">
          <a:xfrm>
            <a:off x="1912369" y="6358639"/>
            <a:ext cx="503062" cy="0"/>
          </a:xfrm>
          <a:prstGeom prst="line">
            <a:avLst/>
          </a:prstGeom>
          <a:noFill/>
          <a:ln w="44450">
            <a:solidFill>
              <a:srgbClr val="00FFFF"/>
            </a:solidFill>
            <a:round/>
            <a:headEnd/>
            <a:tailEnd/>
          </a:ln>
        </p:spPr>
        <p:txBody>
          <a:bodyPr lIns="51424" tIns="25712" rIns="51424" bIns="25712"/>
          <a:lstStyle/>
          <a:p>
            <a:endParaRPr lang="ru-RU"/>
          </a:p>
        </p:txBody>
      </p:sp>
      <p:sp>
        <p:nvSpPr>
          <p:cNvPr id="71706" name="Line 24"/>
          <p:cNvSpPr>
            <a:spLocks noChangeShapeType="1"/>
          </p:cNvSpPr>
          <p:nvPr/>
        </p:nvSpPr>
        <p:spPr bwMode="auto">
          <a:xfrm>
            <a:off x="1912369" y="6464905"/>
            <a:ext cx="503062" cy="0"/>
          </a:xfrm>
          <a:prstGeom prst="line">
            <a:avLst/>
          </a:prstGeom>
          <a:noFill/>
          <a:ln w="21590">
            <a:solidFill>
              <a:srgbClr val="00FFFF"/>
            </a:solidFill>
            <a:round/>
            <a:headEnd/>
            <a:tailEnd/>
          </a:ln>
        </p:spPr>
        <p:txBody>
          <a:bodyPr lIns="51424" tIns="25712" rIns="51424" bIns="25712"/>
          <a:lstStyle/>
          <a:p>
            <a:endParaRPr lang="ru-RU"/>
          </a:p>
        </p:txBody>
      </p:sp>
      <p:sp>
        <p:nvSpPr>
          <p:cNvPr id="71707" name="Text Box 25"/>
          <p:cNvSpPr txBox="1">
            <a:spLocks noChangeArrowheads="1"/>
          </p:cNvSpPr>
          <p:nvPr/>
        </p:nvSpPr>
        <p:spPr bwMode="auto">
          <a:xfrm>
            <a:off x="861345" y="6259287"/>
            <a:ext cx="756275" cy="332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424" tIns="25712" rIns="51424" bIns="25712">
            <a:spAutoFit/>
          </a:bodyPr>
          <a:lstStyle/>
          <a:p>
            <a:pPr>
              <a:lnSpc>
                <a:spcPct val="130000"/>
              </a:lnSpc>
            </a:pPr>
            <a:r>
              <a:rPr lang="ru-RU" sz="700" b="1" dirty="0">
                <a:solidFill>
                  <a:srgbClr val="000099"/>
                </a:solidFill>
              </a:rPr>
              <a:t>«СЕВЕР-ЮГ» (</a:t>
            </a:r>
            <a:r>
              <a:rPr lang="en-US" sz="700" b="1" dirty="0">
                <a:solidFill>
                  <a:srgbClr val="000099"/>
                </a:solidFill>
              </a:rPr>
              <a:t>NS</a:t>
            </a:r>
            <a:r>
              <a:rPr lang="ru-RU" sz="700" b="1" dirty="0">
                <a:solidFill>
                  <a:srgbClr val="000099"/>
                </a:solidFill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ru-RU" sz="700" b="1" dirty="0">
                <a:solidFill>
                  <a:srgbClr val="000099"/>
                </a:solidFill>
              </a:rPr>
              <a:t>ОТВЕТВЛЕНИЯ</a:t>
            </a:r>
          </a:p>
        </p:txBody>
      </p:sp>
      <p:sp>
        <p:nvSpPr>
          <p:cNvPr id="71708" name="Line 26"/>
          <p:cNvSpPr>
            <a:spLocks noChangeShapeType="1"/>
          </p:cNvSpPr>
          <p:nvPr/>
        </p:nvSpPr>
        <p:spPr bwMode="auto">
          <a:xfrm>
            <a:off x="209839" y="6351728"/>
            <a:ext cx="503062" cy="0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/>
          </a:ln>
        </p:spPr>
        <p:txBody>
          <a:bodyPr lIns="51424" tIns="25712" rIns="51424" bIns="25712"/>
          <a:lstStyle/>
          <a:p>
            <a:endParaRPr lang="ru-RU"/>
          </a:p>
        </p:txBody>
      </p:sp>
      <p:sp>
        <p:nvSpPr>
          <p:cNvPr id="71709" name="Line 27"/>
          <p:cNvSpPr>
            <a:spLocks noChangeShapeType="1"/>
          </p:cNvSpPr>
          <p:nvPr/>
        </p:nvSpPr>
        <p:spPr bwMode="auto">
          <a:xfrm>
            <a:off x="209839" y="6474408"/>
            <a:ext cx="503062" cy="0"/>
          </a:xfrm>
          <a:prstGeom prst="line">
            <a:avLst/>
          </a:prstGeom>
          <a:noFill/>
          <a:ln w="21590">
            <a:solidFill>
              <a:srgbClr val="0000FF"/>
            </a:solidFill>
            <a:round/>
            <a:headEnd/>
            <a:tailEnd/>
          </a:ln>
        </p:spPr>
        <p:txBody>
          <a:bodyPr lIns="51424" tIns="25712" rIns="51424" bIns="25712"/>
          <a:lstStyle/>
          <a:p>
            <a:endParaRPr lang="ru-RU"/>
          </a:p>
        </p:txBody>
      </p:sp>
      <p:sp>
        <p:nvSpPr>
          <p:cNvPr id="71711" name="Rectangle 81"/>
          <p:cNvSpPr>
            <a:spLocks noChangeArrowheads="1"/>
          </p:cNvSpPr>
          <p:nvPr/>
        </p:nvSpPr>
        <p:spPr bwMode="auto">
          <a:xfrm>
            <a:off x="7186731" y="5854095"/>
            <a:ext cx="796350" cy="1596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51424" tIns="25712" rIns="51424" bIns="25712">
            <a:spAutoFit/>
          </a:bodyPr>
          <a:lstStyle/>
          <a:p>
            <a:r>
              <a:rPr lang="ru-RU" sz="700" b="1" dirty="0">
                <a:solidFill>
                  <a:srgbClr val="000099"/>
                </a:solidFill>
              </a:rPr>
              <a:t>МОРСКИЕ ПОРТЫ</a:t>
            </a:r>
          </a:p>
        </p:txBody>
      </p:sp>
      <p:pic>
        <p:nvPicPr>
          <p:cNvPr id="71712" name="Picture 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8849" y="5849777"/>
            <a:ext cx="170436" cy="16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Прямоугольник 89"/>
          <p:cNvSpPr/>
          <p:nvPr/>
        </p:nvSpPr>
        <p:spPr>
          <a:xfrm>
            <a:off x="214282" y="4830271"/>
            <a:ext cx="8715436" cy="8309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20" tIns="45710" rIns="91420" bIns="4571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Важнейшая задача России – переключить часть </a:t>
            </a:r>
            <a:r>
              <a:rPr lang="ru-RU" sz="1200" b="1" dirty="0" smtClean="0">
                <a:solidFill>
                  <a:srgbClr val="C00000"/>
                </a:solidFill>
                <a:ea typeface="Calibri" pitchFamily="34" charset="0"/>
                <a:cs typeface="Arial-BoldMT"/>
              </a:rPr>
              <a:t>экспортно-импортных  г</a:t>
            </a:r>
            <a:r>
              <a:rPr lang="ru-RU" sz="1200" b="1" dirty="0" smtClean="0">
                <a:solidFill>
                  <a:srgbClr val="C00000"/>
                </a:solidFill>
              </a:rPr>
              <a:t>рузов  с морского на железнодорожный  транспорт  и  обеспечить развитие альтернативного сухопутного пути доставки грузов по Транссибирскому маршруту из стран АТЭС в Россию и Европу. Сухопутный транспортный маршрут  «Европа – Россия –  страны АТЭС» имеет всего лишь  одну границу между Россией  и Евросоюзом, что позволит оптимизировать схемы доставки международных грузов.</a:t>
            </a:r>
            <a:endParaRPr lang="ru-RU" sz="12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67544" y="188640"/>
            <a:ext cx="820891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СХЕМА  МЕЖДУНАРОДНЫХ  ТРАНСПОРТНЫХ  КОРИДОРОВ</a:t>
            </a:r>
          </a:p>
          <a:p>
            <a:pPr algn="ctr">
              <a:lnSpc>
                <a:spcPct val="110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 РОССИЙСКОЙ  ФЕДЕРАЦИИ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1008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Актуальность создания автоматизированной системы управления логистикой товарно-транспортных потоков</a:t>
            </a:r>
            <a:endParaRPr lang="ru-RU" sz="2400" dirty="0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11560" y="1412776"/>
            <a:ext cx="6929486" cy="30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579F"/>
                </a:solidFill>
                <a:latin typeface="Arial" pitchFamily="34" charset="0"/>
                <a:cs typeface="Arial" pitchFamily="34" charset="0"/>
              </a:rPr>
              <a:t>Экспортный и импортный грузопоток РФ, 2005-2012 гг., </a:t>
            </a:r>
            <a:r>
              <a:rPr lang="ru-RU" sz="1400" b="1" dirty="0" err="1" smtClean="0">
                <a:solidFill>
                  <a:srgbClr val="00579F"/>
                </a:solidFill>
                <a:latin typeface="Arial" pitchFamily="34" charset="0"/>
                <a:cs typeface="Arial" pitchFamily="34" charset="0"/>
              </a:rPr>
              <a:t>млн</a:t>
            </a:r>
            <a:r>
              <a:rPr lang="ru-RU" sz="1400" b="1" dirty="0" smtClean="0">
                <a:solidFill>
                  <a:srgbClr val="00579F"/>
                </a:solidFill>
                <a:latin typeface="Arial" pitchFamily="34" charset="0"/>
                <a:cs typeface="Arial" pitchFamily="34" charset="0"/>
              </a:rPr>
              <a:t> т</a:t>
            </a:r>
            <a:endParaRPr lang="ru-RU" sz="1400" dirty="0">
              <a:solidFill>
                <a:srgbClr val="00579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786446" y="1928802"/>
            <a:ext cx="778674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1100" b="1" dirty="0" smtClean="0">
              <a:solidFill>
                <a:srgbClr val="C00000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57158" y="4068105"/>
            <a:ext cx="3701614" cy="26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0" tIns="45710" rIns="91420" bIns="4571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i="1" dirty="0" smtClean="0">
                <a:latin typeface="Calibri" pitchFamily="34" charset="0"/>
                <a:ea typeface="Calibri" pitchFamily="34" charset="0"/>
                <a:cs typeface="Arial-ItalicMT"/>
              </a:rPr>
              <a:t>Источник</a:t>
            </a:r>
            <a:r>
              <a:rPr lang="en-US" sz="1100" i="1" dirty="0" smtClean="0">
                <a:latin typeface="Calibri" pitchFamily="34" charset="0"/>
                <a:ea typeface="Calibri" pitchFamily="34" charset="0"/>
                <a:cs typeface="Arial-ItalicMT"/>
              </a:rPr>
              <a:t>: Armstrong &amp; Associates Inc., KPMG, </a:t>
            </a:r>
            <a:r>
              <a:rPr lang="ru-RU" sz="1100" i="1" dirty="0" smtClean="0">
                <a:latin typeface="Calibri" pitchFamily="34" charset="0"/>
                <a:ea typeface="Calibri" pitchFamily="34" charset="0"/>
                <a:cs typeface="Arial-ItalicMT"/>
              </a:rPr>
              <a:t>РБК</a:t>
            </a:r>
            <a:r>
              <a:rPr lang="en-US" sz="1100" i="1" dirty="0" smtClean="0">
                <a:latin typeface="Calibri" pitchFamily="34" charset="0"/>
                <a:ea typeface="Calibri" pitchFamily="34" charset="0"/>
                <a:cs typeface="Arial-ItalicMT"/>
              </a:rPr>
              <a:t>.research</a:t>
            </a:r>
            <a:endParaRPr lang="en-US" sz="1100" dirty="0" smtClean="0">
              <a:latin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5940425" cy="264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6357950" y="1792078"/>
            <a:ext cx="2500330" cy="19389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Объем рынка международных грузоперевозок с  учетом доходов, полученных от обработки международных грузов в портах и аэропортах,  превышает $12,4 млрд.</a:t>
            </a: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 обеспечивает более 20% всех доходов транспортных компаний.</a:t>
            </a:r>
            <a:endParaRPr lang="ru-RU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14282" y="4520345"/>
            <a:ext cx="8572560" cy="1969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rgbClr val="00579F"/>
              </a:solidFill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579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  прогнозу в </a:t>
            </a:r>
            <a:r>
              <a:rPr lang="ru-RU" sz="1200" b="1" dirty="0" smtClean="0">
                <a:solidFill>
                  <a:srgbClr val="00579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2013 </a:t>
            </a:r>
            <a:r>
              <a:rPr lang="ru-RU" sz="1200" b="1" dirty="0" smtClean="0">
                <a:solidFill>
                  <a:srgbClr val="00579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году объем экспортно-импортной грузовой  базы России превысит 1,1 </a:t>
            </a:r>
            <a:r>
              <a:rPr lang="ru-RU" sz="1200" b="1" dirty="0" err="1" smtClean="0">
                <a:solidFill>
                  <a:srgbClr val="00579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млрд</a:t>
            </a:r>
            <a:r>
              <a:rPr lang="ru-RU" sz="1200" b="1" dirty="0" smtClean="0">
                <a:solidFill>
                  <a:srgbClr val="00579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тонн, при этом в стоимостном выражении общая цена экспортно-импортных грузов  составит свыше 1 трлн. долл. США, что позволит  России занять 9 место по данному показателю в мире. Однако доля России в мировом объеме экспорта и импорта транспортных услуг составляет менее 2%. Это свидетельствует о том, что транспортный потенциал страны используется в недостаточной степени. Например, у стран, имеющих сопоставимый с Россией объем внешнеторгового  оборота,  объемы экспорта и импорта транспортных услуг выше в 2-3 раза. Во многом это связано с тем, что д</a:t>
            </a:r>
            <a:r>
              <a:rPr lang="ru-RU" sz="1200" b="1" dirty="0" smtClean="0">
                <a:solidFill>
                  <a:srgbClr val="00579F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оля отечественных  перевозчиков в общем объеме перевозок экспортно-импортных грузов России не превышает 42%.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rgbClr val="00579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507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1008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Актуальность создания автоматизированной системы управления логистикой товарно-транспортных потоков</a:t>
            </a:r>
            <a:endParaRPr lang="ru-RU" sz="2400" dirty="0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85720" y="1071558"/>
            <a:ext cx="6929486" cy="30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00579F"/>
                </a:solidFill>
              </a:rPr>
              <a:t>Логистические</a:t>
            </a:r>
            <a:r>
              <a:rPr lang="ru-RU" sz="1400" b="1" dirty="0" smtClean="0">
                <a:solidFill>
                  <a:srgbClr val="00579F"/>
                </a:solidFill>
              </a:rPr>
              <a:t> затраты в различных странах мира и России, </a:t>
            </a:r>
            <a:r>
              <a:rPr lang="ru-RU" sz="1400" b="1" dirty="0" smtClean="0">
                <a:solidFill>
                  <a:srgbClr val="00579F"/>
                </a:solidFill>
              </a:rPr>
              <a:t>2012 </a:t>
            </a:r>
            <a:r>
              <a:rPr lang="ru-RU" sz="1400" b="1" dirty="0" smtClean="0">
                <a:solidFill>
                  <a:srgbClr val="00579F"/>
                </a:solidFill>
              </a:rPr>
              <a:t>г., % ВВП</a:t>
            </a:r>
            <a:endParaRPr lang="ru-RU" sz="1400" dirty="0">
              <a:solidFill>
                <a:srgbClr val="00579F"/>
              </a:solidFill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786446" y="1928802"/>
            <a:ext cx="778674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1100" b="1" dirty="0" smtClean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6226177" cy="291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071538" y="4139544"/>
            <a:ext cx="3701614" cy="26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0" tIns="45710" rIns="91420" bIns="4571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i="1" dirty="0" smtClean="0">
                <a:latin typeface="Calibri" pitchFamily="34" charset="0"/>
                <a:ea typeface="Calibri" pitchFamily="34" charset="0"/>
                <a:cs typeface="Arial-ItalicMT"/>
              </a:rPr>
              <a:t>Источник</a:t>
            </a:r>
            <a:r>
              <a:rPr lang="en-US" sz="1100" i="1" dirty="0" smtClean="0">
                <a:latin typeface="Calibri" pitchFamily="34" charset="0"/>
                <a:ea typeface="Calibri" pitchFamily="34" charset="0"/>
                <a:cs typeface="Arial-ItalicMT"/>
              </a:rPr>
              <a:t>: Armstrong &amp; Associates Inc., KPMG, </a:t>
            </a:r>
            <a:r>
              <a:rPr lang="ru-RU" sz="1100" i="1" dirty="0" smtClean="0">
                <a:latin typeface="Calibri" pitchFamily="34" charset="0"/>
                <a:ea typeface="Calibri" pitchFamily="34" charset="0"/>
                <a:cs typeface="Arial-ItalicMT"/>
              </a:rPr>
              <a:t>РБК</a:t>
            </a:r>
            <a:r>
              <a:rPr lang="en-US" sz="1100" i="1" dirty="0" smtClean="0">
                <a:latin typeface="Calibri" pitchFamily="34" charset="0"/>
                <a:ea typeface="Calibri" pitchFamily="34" charset="0"/>
                <a:cs typeface="Arial-ItalicMT"/>
              </a:rPr>
              <a:t>.research</a:t>
            </a:r>
            <a:endParaRPr lang="en-US" sz="1100" dirty="0" smtClean="0">
              <a:latin typeface="Arial" pitchFamily="34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715140" y="1428745"/>
            <a:ext cx="2071702" cy="297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ArialMT"/>
              </a:rPr>
              <a:t>Россия входит в число стран с высоким уровнем </a:t>
            </a:r>
            <a:r>
              <a:rPr lang="ru-RU" sz="1100" b="1" dirty="0" err="1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ArialMT"/>
              </a:rPr>
              <a:t>логисти-ческих</a:t>
            </a:r>
            <a:r>
              <a:rPr lang="ru-RU" sz="11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ArialMT"/>
              </a:rPr>
              <a:t> издержек, что существенно снижает  эффективность производства и торговли, отрицательно влияет на </a:t>
            </a:r>
            <a:r>
              <a:rPr lang="ru-RU" sz="1100" b="1" dirty="0" err="1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ArialMT"/>
              </a:rPr>
              <a:t>конкуренто-способность</a:t>
            </a:r>
            <a:r>
              <a:rPr lang="ru-RU" sz="11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ArialMT"/>
              </a:rPr>
              <a:t> компаний и страны в целом. В валовом внутреннем продукте РФ доля </a:t>
            </a:r>
            <a:r>
              <a:rPr lang="ru-RU" sz="1100" b="1" dirty="0" err="1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ArialMT"/>
              </a:rPr>
              <a:t>логистических</a:t>
            </a:r>
            <a:r>
              <a:rPr lang="ru-RU" sz="11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ArialMT"/>
              </a:rPr>
              <a:t> издержек превышает 20%, тогда как в Бразилии и Индии –13-15%, в США – 9,4%, в Италии – 10,6%, в Японии и Германии – 8,7% и 8,0% соответственно. Средний мировой показатель – 11,4%.</a:t>
            </a:r>
            <a:endParaRPr lang="ru-RU" sz="1100" b="1" dirty="0" smtClean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14282" y="4429143"/>
            <a:ext cx="8429716" cy="215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79F"/>
                </a:solidFill>
              </a:rPr>
              <a:t>Высокий уровень </a:t>
            </a:r>
            <a:r>
              <a:rPr lang="ru-RU" sz="1200" b="1" dirty="0" err="1" smtClean="0">
                <a:solidFill>
                  <a:srgbClr val="00579F"/>
                </a:solidFill>
              </a:rPr>
              <a:t>логистических</a:t>
            </a:r>
            <a:r>
              <a:rPr lang="ru-RU" sz="1200" b="1" dirty="0" smtClean="0">
                <a:solidFill>
                  <a:srgbClr val="00579F"/>
                </a:solidFill>
              </a:rPr>
              <a:t> затрат в России связан, прежде всего, с  отставанием в развитии </a:t>
            </a:r>
            <a:r>
              <a:rPr lang="ru-RU" sz="1200" b="1" dirty="0" err="1" smtClean="0">
                <a:solidFill>
                  <a:srgbClr val="00579F"/>
                </a:solidFill>
              </a:rPr>
              <a:t>транспортно-логистической</a:t>
            </a:r>
            <a:r>
              <a:rPr lang="ru-RU" sz="1200" b="1" dirty="0" smtClean="0">
                <a:solidFill>
                  <a:srgbClr val="00579F"/>
                </a:solidFill>
              </a:rPr>
              <a:t> системы страны от экономически развитых государств мира,  со значительным расстоянием перевозок, низким качеством  предоставляемых услуг и  неэффективной системой доставки грузов от производителей к потребителям. В условиях глобализации мировой экономики и обострения международной конкуренции  страны, которые не могут достичь среднемирового уровня производительности труда и освоить свои территории, постепенно теряют политическое и экономическое влияние. В настоящее время по индексу конкурентоспособности </a:t>
            </a:r>
            <a:r>
              <a:rPr lang="ru-RU" sz="1200" b="1" dirty="0" err="1" smtClean="0">
                <a:solidFill>
                  <a:srgbClr val="00579F"/>
                </a:solidFill>
              </a:rPr>
              <a:t>транспортно-логистические</a:t>
            </a:r>
            <a:r>
              <a:rPr lang="ru-RU" sz="1200" b="1" dirty="0" smtClean="0">
                <a:solidFill>
                  <a:srgbClr val="00579F"/>
                </a:solidFill>
              </a:rPr>
              <a:t> компании  России существенно уступают аналогичным компаниям  экономически развитых стран  мира. По показателю валовой добавленной стоимости транспорта на одного занятого в этой отрасли Российская Федерация в 2,5 - 3 раза уступает развитым европейским странам. Поэтому задача повышения конкурентоспособности транспортного комплекса  страны относится к числу приоритетных  для Российской Федерации.</a:t>
            </a:r>
          </a:p>
          <a:p>
            <a:pPr algn="ctr"/>
            <a:endParaRPr lang="ru-RU" sz="1400" b="1" dirty="0" smtClean="0">
              <a:solidFill>
                <a:srgbClr val="00579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5721" y="6357959"/>
            <a:ext cx="5187979" cy="276979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-ItalicMT"/>
              </a:rPr>
              <a:t>Источник</a:t>
            </a:r>
            <a:r>
              <a:rPr lang="en-US" sz="12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-ItalicMT"/>
              </a:rPr>
              <a:t>: Armstrong &amp; Associates Inc., KPMG, </a:t>
            </a:r>
            <a:r>
              <a:rPr lang="ru-RU" sz="12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-ItalicMT"/>
              </a:rPr>
              <a:t>РБК</a:t>
            </a:r>
            <a:r>
              <a:rPr lang="en-US" sz="12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-ItalicMT"/>
              </a:rPr>
              <a:t>.research</a:t>
            </a:r>
            <a:endParaRPr lang="en-US" sz="1200" b="1" dirty="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507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/>
          <p:cNvSpPr/>
          <p:nvPr/>
        </p:nvSpPr>
        <p:spPr>
          <a:xfrm>
            <a:off x="5652120" y="6021288"/>
            <a:ext cx="29713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sz="1400" i="1" dirty="0" smtClean="0">
                <a:solidFill>
                  <a:srgbClr val="00579F"/>
                </a:solidFill>
                <a:latin typeface="Arial" pitchFamily="34" charset="0"/>
                <a:cs typeface="Arial" pitchFamily="34" charset="0"/>
              </a:rPr>
              <a:t>Источник: </a:t>
            </a:r>
            <a:r>
              <a:rPr lang="en-US" altLang="ja-JP" sz="1400" i="1" dirty="0" smtClean="0">
                <a:solidFill>
                  <a:srgbClr val="00579F"/>
                </a:solidFill>
                <a:latin typeface="Arial" pitchFamily="34" charset="0"/>
                <a:cs typeface="Arial" pitchFamily="34" charset="0"/>
              </a:rPr>
              <a:t>Toshiba Logistics Corp.</a:t>
            </a:r>
            <a:endParaRPr lang="ru-RU" sz="1400" i="1" dirty="0"/>
          </a:p>
        </p:txBody>
      </p:sp>
      <p:sp>
        <p:nvSpPr>
          <p:cNvPr id="62" name="TextBox 61"/>
          <p:cNvSpPr txBox="1"/>
          <p:nvPr/>
        </p:nvSpPr>
        <p:spPr>
          <a:xfrm>
            <a:off x="899592" y="260648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Концепция комбинированных способов доставки грузов </a:t>
            </a:r>
            <a:r>
              <a:rPr lang="ru-RU" sz="24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Toshiba</a:t>
            </a:r>
            <a:r>
              <a:rPr lang="ru-RU" sz="24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Logistics</a:t>
            </a:r>
            <a:r>
              <a:rPr lang="ru-RU" sz="24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Co</a:t>
            </a:r>
            <a:r>
              <a:rPr lang="ru-RU" sz="24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</a:p>
        </p:txBody>
      </p:sp>
      <p:grpSp>
        <p:nvGrpSpPr>
          <p:cNvPr id="120" name="Group 2"/>
          <p:cNvGrpSpPr>
            <a:grpSpLocks/>
          </p:cNvGrpSpPr>
          <p:nvPr/>
        </p:nvGrpSpPr>
        <p:grpSpPr bwMode="auto">
          <a:xfrm>
            <a:off x="371475" y="1268413"/>
            <a:ext cx="8667750" cy="4381500"/>
            <a:chOff x="234" y="799"/>
            <a:chExt cx="5460" cy="2760"/>
          </a:xfrm>
        </p:grpSpPr>
        <p:sp>
          <p:nvSpPr>
            <p:cNvPr id="121" name="Text Box 14"/>
            <p:cNvSpPr txBox="1">
              <a:spLocks noChangeArrowheads="1"/>
            </p:cNvSpPr>
            <p:nvPr/>
          </p:nvSpPr>
          <p:spPr bwMode="auto">
            <a:xfrm>
              <a:off x="234" y="1484"/>
              <a:ext cx="469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3876" tIns="26937" rIns="53876" bIns="26937">
              <a:spAutoFit/>
            </a:bodyPr>
            <a:lstStyle/>
            <a:p>
              <a:pPr defTabSz="957263"/>
              <a:r>
                <a:rPr lang="ru-RU" sz="1400">
                  <a:latin typeface="Calibri" pitchFamily="34" charset="0"/>
                </a:rPr>
                <a:t>Высокая</a:t>
              </a:r>
            </a:p>
          </p:txBody>
        </p:sp>
        <p:sp>
          <p:nvSpPr>
            <p:cNvPr id="122" name="Text Box 15"/>
            <p:cNvSpPr txBox="1">
              <a:spLocks noChangeArrowheads="1"/>
            </p:cNvSpPr>
            <p:nvPr/>
          </p:nvSpPr>
          <p:spPr bwMode="auto">
            <a:xfrm>
              <a:off x="273" y="3084"/>
              <a:ext cx="405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3876" tIns="26937" rIns="53876" bIns="26937">
              <a:spAutoFit/>
            </a:bodyPr>
            <a:lstStyle/>
            <a:p>
              <a:pPr defTabSz="957263"/>
              <a:r>
                <a:rPr lang="ru-RU" sz="1400">
                  <a:latin typeface="Calibri" pitchFamily="34" charset="0"/>
                </a:rPr>
                <a:t>Низкая</a:t>
              </a:r>
            </a:p>
          </p:txBody>
        </p:sp>
        <p:sp>
          <p:nvSpPr>
            <p:cNvPr id="123" name="Oval 9"/>
            <p:cNvSpPr>
              <a:spLocks noChangeArrowheads="1"/>
            </p:cNvSpPr>
            <p:nvPr/>
          </p:nvSpPr>
          <p:spPr bwMode="auto">
            <a:xfrm rot="5619619">
              <a:off x="2967" y="1258"/>
              <a:ext cx="696" cy="3233"/>
            </a:xfrm>
            <a:prstGeom prst="ellipse">
              <a:avLst/>
            </a:prstGeom>
            <a:solidFill>
              <a:srgbClr val="FFB64B"/>
            </a:solidFill>
            <a:ln w="9525" algn="ctr">
              <a:solidFill>
                <a:schemeClr val="bg2"/>
              </a:solidFill>
              <a:round/>
              <a:headEnd/>
              <a:tailEnd/>
            </a:ln>
          </p:spPr>
          <p:txBody>
            <a:bodyPr rot="10800000" vert="eaVert" lIns="42422" tIns="42422" rIns="42422" bIns="42422" anchor="ctr"/>
            <a:lstStyle/>
            <a:p>
              <a:endParaRPr lang="ru-RU" sz="1700">
                <a:latin typeface="Calibri" pitchFamily="34" charset="0"/>
              </a:endParaRPr>
            </a:p>
          </p:txBody>
        </p:sp>
        <p:sp>
          <p:nvSpPr>
            <p:cNvPr id="124" name="Oval 7"/>
            <p:cNvSpPr>
              <a:spLocks noChangeArrowheads="1"/>
            </p:cNvSpPr>
            <p:nvPr/>
          </p:nvSpPr>
          <p:spPr bwMode="auto">
            <a:xfrm>
              <a:off x="875" y="997"/>
              <a:ext cx="425" cy="1086"/>
            </a:xfrm>
            <a:prstGeom prst="ellipse">
              <a:avLst/>
            </a:prstGeom>
            <a:solidFill>
              <a:srgbClr val="FFB64B"/>
            </a:solidFill>
            <a:ln w="9525" algn="ctr">
              <a:solidFill>
                <a:schemeClr val="bg2"/>
              </a:solidFill>
              <a:round/>
              <a:headEnd/>
              <a:tailEnd/>
            </a:ln>
          </p:spPr>
          <p:txBody>
            <a:bodyPr lIns="42422" tIns="42422" rIns="42422" bIns="42422" anchor="ctr"/>
            <a:lstStyle/>
            <a:p>
              <a:endParaRPr lang="ru-RU" sz="1700">
                <a:latin typeface="Calibri" pitchFamily="34" charset="0"/>
              </a:endParaRPr>
            </a:p>
          </p:txBody>
        </p:sp>
        <p:sp>
          <p:nvSpPr>
            <p:cNvPr id="125" name="Oval 8"/>
            <p:cNvSpPr>
              <a:spLocks noChangeArrowheads="1"/>
            </p:cNvSpPr>
            <p:nvPr/>
          </p:nvSpPr>
          <p:spPr bwMode="auto">
            <a:xfrm rot="-2531530">
              <a:off x="1081" y="1712"/>
              <a:ext cx="834" cy="1323"/>
            </a:xfrm>
            <a:prstGeom prst="ellipse">
              <a:avLst/>
            </a:prstGeom>
            <a:solidFill>
              <a:srgbClr val="FFB64B">
                <a:alpha val="50195"/>
              </a:srgbClr>
            </a:solidFill>
            <a:ln w="9525" algn="ctr">
              <a:solidFill>
                <a:schemeClr val="bg2"/>
              </a:solidFill>
              <a:round/>
              <a:headEnd/>
              <a:tailEnd/>
            </a:ln>
          </p:spPr>
          <p:txBody>
            <a:bodyPr lIns="42422" tIns="42422" rIns="42422" bIns="42422" anchor="ctr"/>
            <a:lstStyle/>
            <a:p>
              <a:endParaRPr lang="ru-RU" sz="1700">
                <a:latin typeface="Calibri" pitchFamily="34" charset="0"/>
              </a:endParaRPr>
            </a:p>
          </p:txBody>
        </p:sp>
        <p:sp>
          <p:nvSpPr>
            <p:cNvPr id="126" name="Freeform 5"/>
            <p:cNvSpPr>
              <a:spLocks/>
            </p:cNvSpPr>
            <p:nvPr/>
          </p:nvSpPr>
          <p:spPr bwMode="auto">
            <a:xfrm>
              <a:off x="762" y="1021"/>
              <a:ext cx="4708" cy="2246"/>
            </a:xfrm>
            <a:custGeom>
              <a:avLst/>
              <a:gdLst>
                <a:gd name="T0" fmla="*/ 0 w 7529"/>
                <a:gd name="T1" fmla="*/ 0 h 4128"/>
                <a:gd name="T2" fmla="*/ 0 w 7529"/>
                <a:gd name="T3" fmla="*/ 1168421715 h 4128"/>
                <a:gd name="T4" fmla="*/ 1342854029 w 7529"/>
                <a:gd name="T5" fmla="*/ 1168421715 h 4128"/>
                <a:gd name="T6" fmla="*/ 0 60000 65536"/>
                <a:gd name="T7" fmla="*/ 0 60000 65536"/>
                <a:gd name="T8" fmla="*/ 0 60000 65536"/>
                <a:gd name="T9" fmla="*/ 0 w 7529"/>
                <a:gd name="T10" fmla="*/ 0 h 4128"/>
                <a:gd name="T11" fmla="*/ 7529 w 7529"/>
                <a:gd name="T12" fmla="*/ 4128 h 41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29" h="4128">
                  <a:moveTo>
                    <a:pt x="0" y="0"/>
                  </a:moveTo>
                  <a:lnTo>
                    <a:pt x="0" y="4128"/>
                  </a:lnTo>
                  <a:lnTo>
                    <a:pt x="7529" y="4128"/>
                  </a:lnTo>
                </a:path>
              </a:pathLst>
            </a:custGeom>
            <a:noFill/>
            <a:ln w="28575" cmpd="sng">
              <a:solidFill>
                <a:srgbClr val="FFB64B"/>
              </a:solidFill>
              <a:round/>
              <a:headEnd/>
              <a:tailEnd/>
            </a:ln>
          </p:spPr>
          <p:txBody>
            <a:bodyPr lIns="53876" tIns="26937" rIns="53876" bIns="26937"/>
            <a:lstStyle/>
            <a:p>
              <a:endParaRPr lang="ru-RU"/>
            </a:p>
          </p:txBody>
        </p:sp>
        <p:sp>
          <p:nvSpPr>
            <p:cNvPr id="127" name="Freeform 6"/>
            <p:cNvSpPr>
              <a:spLocks/>
            </p:cNvSpPr>
            <p:nvPr/>
          </p:nvSpPr>
          <p:spPr bwMode="auto">
            <a:xfrm>
              <a:off x="1017" y="1071"/>
              <a:ext cx="3727" cy="1976"/>
            </a:xfrm>
            <a:custGeom>
              <a:avLst/>
              <a:gdLst>
                <a:gd name="T0" fmla="*/ 0 w 5961"/>
                <a:gd name="T1" fmla="*/ 0 h 3631"/>
                <a:gd name="T2" fmla="*/ 1162645193 w 5961"/>
                <a:gd name="T3" fmla="*/ 1168665804 h 3631"/>
                <a:gd name="T4" fmla="*/ 1342671871 w 5961"/>
                <a:gd name="T5" fmla="*/ 1168665804 h 3631"/>
                <a:gd name="T6" fmla="*/ 0 60000 65536"/>
                <a:gd name="T7" fmla="*/ 0 60000 65536"/>
                <a:gd name="T8" fmla="*/ 0 60000 65536"/>
                <a:gd name="T9" fmla="*/ 0 w 5961"/>
                <a:gd name="T10" fmla="*/ 0 h 3631"/>
                <a:gd name="T11" fmla="*/ 5961 w 5961"/>
                <a:gd name="T12" fmla="*/ 3631 h 36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61" h="3631">
                  <a:moveTo>
                    <a:pt x="0" y="0"/>
                  </a:moveTo>
                  <a:cubicBezTo>
                    <a:pt x="133" y="789"/>
                    <a:pt x="142" y="2365"/>
                    <a:pt x="1180" y="2978"/>
                  </a:cubicBezTo>
                  <a:cubicBezTo>
                    <a:pt x="2174" y="3583"/>
                    <a:pt x="5020" y="3554"/>
                    <a:pt x="5961" y="3631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</p:spPr>
          <p:txBody>
            <a:bodyPr lIns="53876" tIns="26937" rIns="53876" bIns="26937"/>
            <a:lstStyle/>
            <a:p>
              <a:endParaRPr lang="ru-RU"/>
            </a:p>
          </p:txBody>
        </p:sp>
        <p:sp>
          <p:nvSpPr>
            <p:cNvPr id="128" name="Text Box 10"/>
            <p:cNvSpPr txBox="1">
              <a:spLocks noChangeArrowheads="1"/>
            </p:cNvSpPr>
            <p:nvPr/>
          </p:nvSpPr>
          <p:spPr bwMode="auto">
            <a:xfrm>
              <a:off x="733" y="3391"/>
              <a:ext cx="913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3876" tIns="26937" rIns="53876" bIns="26937">
              <a:spAutoFit/>
            </a:bodyPr>
            <a:lstStyle/>
            <a:p>
              <a:pPr defTabSz="957263"/>
              <a:r>
                <a:rPr lang="ru-RU" sz="1400">
                  <a:latin typeface="Calibri" pitchFamily="34" charset="0"/>
                </a:rPr>
                <a:t>Высокая скорость</a:t>
              </a:r>
            </a:p>
          </p:txBody>
        </p:sp>
        <p:sp>
          <p:nvSpPr>
            <p:cNvPr id="129" name="Text Box 11"/>
            <p:cNvSpPr txBox="1">
              <a:spLocks noChangeArrowheads="1"/>
            </p:cNvSpPr>
            <p:nvPr/>
          </p:nvSpPr>
          <p:spPr bwMode="auto">
            <a:xfrm>
              <a:off x="3570" y="3382"/>
              <a:ext cx="849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3876" tIns="26937" rIns="53876" bIns="26937">
              <a:spAutoFit/>
            </a:bodyPr>
            <a:lstStyle/>
            <a:p>
              <a:pPr defTabSz="957263"/>
              <a:r>
                <a:rPr lang="ru-RU" sz="1400">
                  <a:latin typeface="Calibri" pitchFamily="34" charset="0"/>
                </a:rPr>
                <a:t>Низкая скорость</a:t>
              </a:r>
            </a:p>
          </p:txBody>
        </p:sp>
        <p:sp>
          <p:nvSpPr>
            <p:cNvPr id="130" name="Text Box 12"/>
            <p:cNvSpPr txBox="1">
              <a:spLocks noChangeArrowheads="1"/>
            </p:cNvSpPr>
            <p:nvPr/>
          </p:nvSpPr>
          <p:spPr bwMode="auto">
            <a:xfrm>
              <a:off x="4846" y="3292"/>
              <a:ext cx="848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3876" tIns="26937" rIns="53876" bIns="26937">
              <a:spAutoFit/>
            </a:bodyPr>
            <a:lstStyle/>
            <a:p>
              <a:pPr defTabSz="957263"/>
              <a:r>
                <a:rPr lang="ru-RU" sz="1400">
                  <a:solidFill>
                    <a:srgbClr val="C07200"/>
                  </a:solidFill>
                  <a:latin typeface="Calibri" pitchFamily="34" charset="0"/>
                </a:rPr>
                <a:t>Время поставки</a:t>
              </a:r>
            </a:p>
          </p:txBody>
        </p:sp>
        <p:sp>
          <p:nvSpPr>
            <p:cNvPr id="131" name="Text Box 13"/>
            <p:cNvSpPr txBox="1">
              <a:spLocks noChangeArrowheads="1"/>
            </p:cNvSpPr>
            <p:nvPr/>
          </p:nvSpPr>
          <p:spPr bwMode="auto">
            <a:xfrm>
              <a:off x="308" y="799"/>
              <a:ext cx="31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3876" tIns="26937" rIns="53876" bIns="26937">
              <a:spAutoFit/>
            </a:bodyPr>
            <a:lstStyle/>
            <a:p>
              <a:pPr defTabSz="957263"/>
              <a:r>
                <a:rPr lang="ru-RU" sz="1400">
                  <a:solidFill>
                    <a:srgbClr val="C07200"/>
                  </a:solidFill>
                  <a:latin typeface="Calibri" pitchFamily="34" charset="0"/>
                </a:rPr>
                <a:t>Цена</a:t>
              </a:r>
            </a:p>
          </p:txBody>
        </p:sp>
        <p:sp>
          <p:nvSpPr>
            <p:cNvPr id="132" name="Line 16"/>
            <p:cNvSpPr>
              <a:spLocks noChangeShapeType="1"/>
            </p:cNvSpPr>
            <p:nvPr/>
          </p:nvSpPr>
          <p:spPr bwMode="auto">
            <a:xfrm flipV="1">
              <a:off x="478" y="1712"/>
              <a:ext cx="0" cy="7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lIns="53876" tIns="26937" rIns="53876" bIns="26937"/>
            <a:lstStyle/>
            <a:p>
              <a:endParaRPr lang="ru-RU"/>
            </a:p>
          </p:txBody>
        </p:sp>
        <p:sp>
          <p:nvSpPr>
            <p:cNvPr id="133" name="Line 17"/>
            <p:cNvSpPr>
              <a:spLocks noChangeShapeType="1"/>
            </p:cNvSpPr>
            <p:nvPr/>
          </p:nvSpPr>
          <p:spPr bwMode="auto">
            <a:xfrm flipV="1">
              <a:off x="1924" y="3465"/>
              <a:ext cx="15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lIns="53876" tIns="26937" rIns="53876" bIns="26937"/>
            <a:lstStyle/>
            <a:p>
              <a:endParaRPr lang="ru-RU"/>
            </a:p>
          </p:txBody>
        </p:sp>
        <p:sp>
          <p:nvSpPr>
            <p:cNvPr id="134" name="Text Box 18"/>
            <p:cNvSpPr txBox="1">
              <a:spLocks noChangeArrowheads="1"/>
            </p:cNvSpPr>
            <p:nvPr/>
          </p:nvSpPr>
          <p:spPr bwMode="auto">
            <a:xfrm>
              <a:off x="1357" y="972"/>
              <a:ext cx="1149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3876" tIns="26937" rIns="53876" bIns="26937">
              <a:spAutoFit/>
            </a:bodyPr>
            <a:lstStyle/>
            <a:p>
              <a:pPr defTabSz="957263"/>
              <a:r>
                <a:rPr lang="ru-RU" sz="1400">
                  <a:latin typeface="Calibri" pitchFamily="34" charset="0"/>
                </a:rPr>
                <a:t>Воздушные перевозки</a:t>
              </a:r>
            </a:p>
          </p:txBody>
        </p:sp>
        <p:sp>
          <p:nvSpPr>
            <p:cNvPr id="135" name="Text Box 19"/>
            <p:cNvSpPr txBox="1">
              <a:spLocks noChangeArrowheads="1"/>
            </p:cNvSpPr>
            <p:nvPr/>
          </p:nvSpPr>
          <p:spPr bwMode="auto">
            <a:xfrm>
              <a:off x="1639" y="1647"/>
              <a:ext cx="2443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3876" tIns="26937" rIns="53876" bIns="26937"/>
            <a:lstStyle/>
            <a:p>
              <a:pPr defTabSz="957263"/>
              <a:r>
                <a:rPr lang="ru-RU" sz="1400">
                  <a:latin typeface="Calibri" pitchFamily="34" charset="0"/>
                </a:rPr>
                <a:t>Комбинированные перевозки морским и железнодорожным транспортом</a:t>
              </a:r>
            </a:p>
          </p:txBody>
        </p:sp>
        <p:pic>
          <p:nvPicPr>
            <p:cNvPr id="136" name="Picture 21" descr="MC900337852[1]"/>
            <p:cNvPicPr>
              <a:picLocks noChangeAspect="1" noChangeArrowheads="1"/>
            </p:cNvPicPr>
            <p:nvPr/>
          </p:nvPicPr>
          <p:blipFill>
            <a:blip r:embed="rId2" cstate="print">
              <a:lum bright="18000" contrast="12000"/>
            </a:blip>
            <a:srcRect/>
            <a:stretch>
              <a:fillRect/>
            </a:stretch>
          </p:blipFill>
          <p:spPr bwMode="auto">
            <a:xfrm flipH="1">
              <a:off x="1029" y="1139"/>
              <a:ext cx="72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7" name="Picture 87" descr="thum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56" y="2576"/>
              <a:ext cx="1135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" name="Picture 83" descr="1301288486_sshot-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63" y="2609"/>
              <a:ext cx="854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9" name="Group 80"/>
            <p:cNvGrpSpPr>
              <a:grpSpLocks/>
            </p:cNvGrpSpPr>
            <p:nvPr/>
          </p:nvGrpSpPr>
          <p:grpSpPr bwMode="auto">
            <a:xfrm>
              <a:off x="984" y="2273"/>
              <a:ext cx="590" cy="211"/>
              <a:chOff x="4135" y="4239"/>
              <a:chExt cx="1490" cy="388"/>
            </a:xfrm>
          </p:grpSpPr>
          <p:sp>
            <p:nvSpPr>
              <p:cNvPr id="162" name="Freeform 36"/>
              <p:cNvSpPr>
                <a:spLocks/>
              </p:cNvSpPr>
              <p:nvPr/>
            </p:nvSpPr>
            <p:spPr bwMode="auto">
              <a:xfrm>
                <a:off x="4140" y="4275"/>
                <a:ext cx="1439" cy="352"/>
              </a:xfrm>
              <a:custGeom>
                <a:avLst/>
                <a:gdLst>
                  <a:gd name="T0" fmla="*/ 1137 w 1619"/>
                  <a:gd name="T1" fmla="*/ 127 h 434"/>
                  <a:gd name="T2" fmla="*/ 1086 w 1619"/>
                  <a:gd name="T3" fmla="*/ 176 h 434"/>
                  <a:gd name="T4" fmla="*/ 1064 w 1619"/>
                  <a:gd name="T5" fmla="*/ 200 h 434"/>
                  <a:gd name="T6" fmla="*/ 1048 w 1619"/>
                  <a:gd name="T7" fmla="*/ 231 h 434"/>
                  <a:gd name="T8" fmla="*/ 324 w 1619"/>
                  <a:gd name="T9" fmla="*/ 214 h 434"/>
                  <a:gd name="T10" fmla="*/ 0 w 1619"/>
                  <a:gd name="T11" fmla="*/ 212 h 434"/>
                  <a:gd name="T12" fmla="*/ 3 w 1619"/>
                  <a:gd name="T13" fmla="*/ 200 h 434"/>
                  <a:gd name="T14" fmla="*/ 86 w 1619"/>
                  <a:gd name="T15" fmla="*/ 187 h 434"/>
                  <a:gd name="T16" fmla="*/ 53 w 1619"/>
                  <a:gd name="T17" fmla="*/ 140 h 434"/>
                  <a:gd name="T18" fmla="*/ 180 w 1619"/>
                  <a:gd name="T19" fmla="*/ 130 h 434"/>
                  <a:gd name="T20" fmla="*/ 205 w 1619"/>
                  <a:gd name="T21" fmla="*/ 92 h 434"/>
                  <a:gd name="T22" fmla="*/ 204 w 1619"/>
                  <a:gd name="T23" fmla="*/ 73 h 434"/>
                  <a:gd name="T24" fmla="*/ 220 w 1619"/>
                  <a:gd name="T25" fmla="*/ 71 h 434"/>
                  <a:gd name="T26" fmla="*/ 225 w 1619"/>
                  <a:gd name="T27" fmla="*/ 50 h 434"/>
                  <a:gd name="T28" fmla="*/ 300 w 1619"/>
                  <a:gd name="T29" fmla="*/ 47 h 434"/>
                  <a:gd name="T30" fmla="*/ 311 w 1619"/>
                  <a:gd name="T31" fmla="*/ 24 h 434"/>
                  <a:gd name="T32" fmla="*/ 926 w 1619"/>
                  <a:gd name="T33" fmla="*/ 0 h 434"/>
                  <a:gd name="T34" fmla="*/ 1003 w 1619"/>
                  <a:gd name="T35" fmla="*/ 10 h 434"/>
                  <a:gd name="T36" fmla="*/ 1011 w 1619"/>
                  <a:gd name="T37" fmla="*/ 15 h 434"/>
                  <a:gd name="T38" fmla="*/ 1014 w 1619"/>
                  <a:gd name="T39" fmla="*/ 21 h 434"/>
                  <a:gd name="T40" fmla="*/ 1036 w 1619"/>
                  <a:gd name="T41" fmla="*/ 66 h 434"/>
                  <a:gd name="T42" fmla="*/ 943 w 1619"/>
                  <a:gd name="T43" fmla="*/ 116 h 434"/>
                  <a:gd name="T44" fmla="*/ 953 w 1619"/>
                  <a:gd name="T45" fmla="*/ 124 h 434"/>
                  <a:gd name="T46" fmla="*/ 1036 w 1619"/>
                  <a:gd name="T47" fmla="*/ 123 h 434"/>
                  <a:gd name="T48" fmla="*/ 1036 w 1619"/>
                  <a:gd name="T49" fmla="*/ 107 h 434"/>
                  <a:gd name="T50" fmla="*/ 1070 w 1619"/>
                  <a:gd name="T51" fmla="*/ 107 h 434"/>
                  <a:gd name="T52" fmla="*/ 1070 w 1619"/>
                  <a:gd name="T53" fmla="*/ 119 h 434"/>
                  <a:gd name="T54" fmla="*/ 1133 w 1619"/>
                  <a:gd name="T55" fmla="*/ 119 h 434"/>
                  <a:gd name="T56" fmla="*/ 1137 w 1619"/>
                  <a:gd name="T57" fmla="*/ 127 h 4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19"/>
                  <a:gd name="T88" fmla="*/ 0 h 434"/>
                  <a:gd name="T89" fmla="*/ 1619 w 1619"/>
                  <a:gd name="T90" fmla="*/ 434 h 4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19" h="434">
                    <a:moveTo>
                      <a:pt x="1619" y="239"/>
                    </a:moveTo>
                    <a:lnTo>
                      <a:pt x="1547" y="330"/>
                    </a:lnTo>
                    <a:lnTo>
                      <a:pt x="1516" y="375"/>
                    </a:lnTo>
                    <a:lnTo>
                      <a:pt x="1493" y="434"/>
                    </a:lnTo>
                    <a:lnTo>
                      <a:pt x="462" y="402"/>
                    </a:lnTo>
                    <a:lnTo>
                      <a:pt x="0" y="397"/>
                    </a:lnTo>
                    <a:lnTo>
                      <a:pt x="3" y="375"/>
                    </a:lnTo>
                    <a:lnTo>
                      <a:pt x="123" y="351"/>
                    </a:lnTo>
                    <a:lnTo>
                      <a:pt x="76" y="262"/>
                    </a:lnTo>
                    <a:lnTo>
                      <a:pt x="257" y="243"/>
                    </a:lnTo>
                    <a:lnTo>
                      <a:pt x="293" y="173"/>
                    </a:lnTo>
                    <a:lnTo>
                      <a:pt x="290" y="137"/>
                    </a:lnTo>
                    <a:lnTo>
                      <a:pt x="313" y="132"/>
                    </a:lnTo>
                    <a:lnTo>
                      <a:pt x="321" y="95"/>
                    </a:lnTo>
                    <a:lnTo>
                      <a:pt x="426" y="88"/>
                    </a:lnTo>
                    <a:lnTo>
                      <a:pt x="443" y="44"/>
                    </a:lnTo>
                    <a:lnTo>
                      <a:pt x="1319" y="0"/>
                    </a:lnTo>
                    <a:lnTo>
                      <a:pt x="1428" y="18"/>
                    </a:lnTo>
                    <a:lnTo>
                      <a:pt x="1439" y="28"/>
                    </a:lnTo>
                    <a:lnTo>
                      <a:pt x="1445" y="39"/>
                    </a:lnTo>
                    <a:lnTo>
                      <a:pt x="1476" y="123"/>
                    </a:lnTo>
                    <a:lnTo>
                      <a:pt x="1343" y="217"/>
                    </a:lnTo>
                    <a:lnTo>
                      <a:pt x="1357" y="233"/>
                    </a:lnTo>
                    <a:lnTo>
                      <a:pt x="1476" y="230"/>
                    </a:lnTo>
                    <a:lnTo>
                      <a:pt x="1476" y="201"/>
                    </a:lnTo>
                    <a:lnTo>
                      <a:pt x="1524" y="201"/>
                    </a:lnTo>
                    <a:lnTo>
                      <a:pt x="1524" y="223"/>
                    </a:lnTo>
                    <a:lnTo>
                      <a:pt x="1613" y="223"/>
                    </a:lnTo>
                    <a:lnTo>
                      <a:pt x="1619" y="239"/>
                    </a:lnTo>
                    <a:close/>
                  </a:path>
                </a:pathLst>
              </a:custGeom>
              <a:solidFill>
                <a:srgbClr val="00001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3" name="Freeform 37"/>
              <p:cNvSpPr>
                <a:spLocks/>
              </p:cNvSpPr>
              <p:nvPr/>
            </p:nvSpPr>
            <p:spPr bwMode="auto">
              <a:xfrm>
                <a:off x="4135" y="4302"/>
                <a:ext cx="1490" cy="297"/>
              </a:xfrm>
              <a:custGeom>
                <a:avLst/>
                <a:gdLst>
                  <a:gd name="T0" fmla="*/ 979 w 1838"/>
                  <a:gd name="T1" fmla="*/ 0 h 366"/>
                  <a:gd name="T2" fmla="*/ 741 w 1838"/>
                  <a:gd name="T3" fmla="*/ 28 h 366"/>
                  <a:gd name="T4" fmla="*/ 695 w 1838"/>
                  <a:gd name="T5" fmla="*/ 80 h 366"/>
                  <a:gd name="T6" fmla="*/ 183 w 1838"/>
                  <a:gd name="T7" fmla="*/ 112 h 366"/>
                  <a:gd name="T8" fmla="*/ 2 w 1838"/>
                  <a:gd name="T9" fmla="*/ 127 h 366"/>
                  <a:gd name="T10" fmla="*/ 0 w 1838"/>
                  <a:gd name="T11" fmla="*/ 158 h 366"/>
                  <a:gd name="T12" fmla="*/ 5 w 1838"/>
                  <a:gd name="T13" fmla="*/ 184 h 366"/>
                  <a:gd name="T14" fmla="*/ 687 w 1838"/>
                  <a:gd name="T15" fmla="*/ 196 h 366"/>
                  <a:gd name="T16" fmla="*/ 907 w 1838"/>
                  <a:gd name="T17" fmla="*/ 196 h 366"/>
                  <a:gd name="T18" fmla="*/ 939 w 1838"/>
                  <a:gd name="T19" fmla="*/ 80 h 366"/>
                  <a:gd name="T20" fmla="*/ 953 w 1838"/>
                  <a:gd name="T21" fmla="*/ 45 h 366"/>
                  <a:gd name="T22" fmla="*/ 979 w 1838"/>
                  <a:gd name="T23" fmla="*/ 0 h 36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38"/>
                  <a:gd name="T37" fmla="*/ 0 h 366"/>
                  <a:gd name="T38" fmla="*/ 1838 w 1838"/>
                  <a:gd name="T39" fmla="*/ 366 h 36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38" h="366">
                    <a:moveTo>
                      <a:pt x="1838" y="0"/>
                    </a:moveTo>
                    <a:lnTo>
                      <a:pt x="1391" y="53"/>
                    </a:lnTo>
                    <a:lnTo>
                      <a:pt x="1304" y="149"/>
                    </a:lnTo>
                    <a:lnTo>
                      <a:pt x="344" y="210"/>
                    </a:lnTo>
                    <a:lnTo>
                      <a:pt x="2" y="236"/>
                    </a:lnTo>
                    <a:lnTo>
                      <a:pt x="0" y="296"/>
                    </a:lnTo>
                    <a:lnTo>
                      <a:pt x="9" y="345"/>
                    </a:lnTo>
                    <a:lnTo>
                      <a:pt x="1290" y="366"/>
                    </a:lnTo>
                    <a:lnTo>
                      <a:pt x="1702" y="366"/>
                    </a:lnTo>
                    <a:lnTo>
                      <a:pt x="1762" y="150"/>
                    </a:lnTo>
                    <a:lnTo>
                      <a:pt x="1790" y="85"/>
                    </a:lnTo>
                    <a:lnTo>
                      <a:pt x="183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" name="Freeform 38"/>
              <p:cNvSpPr>
                <a:spLocks/>
              </p:cNvSpPr>
              <p:nvPr/>
            </p:nvSpPr>
            <p:spPr bwMode="auto">
              <a:xfrm>
                <a:off x="4362" y="4374"/>
                <a:ext cx="859" cy="65"/>
              </a:xfrm>
              <a:custGeom>
                <a:avLst/>
                <a:gdLst>
                  <a:gd name="T0" fmla="*/ 565 w 1059"/>
                  <a:gd name="T1" fmla="*/ 0 h 80"/>
                  <a:gd name="T2" fmla="*/ 555 w 1059"/>
                  <a:gd name="T3" fmla="*/ 8 h 80"/>
                  <a:gd name="T4" fmla="*/ 0 w 1059"/>
                  <a:gd name="T5" fmla="*/ 43 h 80"/>
                  <a:gd name="T6" fmla="*/ 4 w 1059"/>
                  <a:gd name="T7" fmla="*/ 37 h 80"/>
                  <a:gd name="T8" fmla="*/ 565 w 1059"/>
                  <a:gd name="T9" fmla="*/ 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9"/>
                  <a:gd name="T16" fmla="*/ 0 h 80"/>
                  <a:gd name="T17" fmla="*/ 1059 w 1059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9" h="80">
                    <a:moveTo>
                      <a:pt x="1059" y="0"/>
                    </a:moveTo>
                    <a:lnTo>
                      <a:pt x="1039" y="15"/>
                    </a:lnTo>
                    <a:lnTo>
                      <a:pt x="0" y="80"/>
                    </a:lnTo>
                    <a:lnTo>
                      <a:pt x="8" y="68"/>
                    </a:lnTo>
                    <a:lnTo>
                      <a:pt x="1059" y="0"/>
                    </a:lnTo>
                    <a:close/>
                  </a:path>
                </a:pathLst>
              </a:custGeom>
              <a:solidFill>
                <a:srgbClr val="FFD6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" name="Freeform 39"/>
              <p:cNvSpPr>
                <a:spLocks/>
              </p:cNvSpPr>
              <p:nvPr/>
            </p:nvSpPr>
            <p:spPr bwMode="auto">
              <a:xfrm>
                <a:off x="4398" y="4304"/>
                <a:ext cx="820" cy="62"/>
              </a:xfrm>
              <a:custGeom>
                <a:avLst/>
                <a:gdLst>
                  <a:gd name="T0" fmla="*/ 535 w 1012"/>
                  <a:gd name="T1" fmla="*/ 0 h 77"/>
                  <a:gd name="T2" fmla="*/ 538 w 1012"/>
                  <a:gd name="T3" fmla="*/ 8 h 77"/>
                  <a:gd name="T4" fmla="*/ 0 w 1012"/>
                  <a:gd name="T5" fmla="*/ 40 h 77"/>
                  <a:gd name="T6" fmla="*/ 2 w 1012"/>
                  <a:gd name="T7" fmla="*/ 34 h 77"/>
                  <a:gd name="T8" fmla="*/ 535 w 1012"/>
                  <a:gd name="T9" fmla="*/ 0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2"/>
                  <a:gd name="T16" fmla="*/ 0 h 77"/>
                  <a:gd name="T17" fmla="*/ 1012 w 1012"/>
                  <a:gd name="T18" fmla="*/ 77 h 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2" h="77">
                    <a:moveTo>
                      <a:pt x="1004" y="0"/>
                    </a:moveTo>
                    <a:lnTo>
                      <a:pt x="1012" y="15"/>
                    </a:lnTo>
                    <a:lnTo>
                      <a:pt x="0" y="77"/>
                    </a:lnTo>
                    <a:lnTo>
                      <a:pt x="3" y="65"/>
                    </a:lnTo>
                    <a:lnTo>
                      <a:pt x="1004" y="0"/>
                    </a:lnTo>
                    <a:close/>
                  </a:path>
                </a:pathLst>
              </a:custGeom>
              <a:solidFill>
                <a:srgbClr val="FFD6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" name="Freeform 40"/>
              <p:cNvSpPr>
                <a:spLocks/>
              </p:cNvSpPr>
              <p:nvPr/>
            </p:nvSpPr>
            <p:spPr bwMode="auto">
              <a:xfrm>
                <a:off x="4377" y="4335"/>
                <a:ext cx="848" cy="68"/>
              </a:xfrm>
              <a:custGeom>
                <a:avLst/>
                <a:gdLst>
                  <a:gd name="T0" fmla="*/ 554 w 1046"/>
                  <a:gd name="T1" fmla="*/ 0 h 83"/>
                  <a:gd name="T2" fmla="*/ 557 w 1046"/>
                  <a:gd name="T3" fmla="*/ 11 h 83"/>
                  <a:gd name="T4" fmla="*/ 0 w 1046"/>
                  <a:gd name="T5" fmla="*/ 46 h 83"/>
                  <a:gd name="T6" fmla="*/ 2 w 1046"/>
                  <a:gd name="T7" fmla="*/ 39 h 83"/>
                  <a:gd name="T8" fmla="*/ 554 w 1046"/>
                  <a:gd name="T9" fmla="*/ 0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6"/>
                  <a:gd name="T16" fmla="*/ 0 h 83"/>
                  <a:gd name="T17" fmla="*/ 1046 w 1046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6" h="83">
                    <a:moveTo>
                      <a:pt x="1038" y="0"/>
                    </a:moveTo>
                    <a:lnTo>
                      <a:pt x="1046" y="19"/>
                    </a:lnTo>
                    <a:lnTo>
                      <a:pt x="0" y="83"/>
                    </a:lnTo>
                    <a:lnTo>
                      <a:pt x="5" y="72"/>
                    </a:lnTo>
                    <a:lnTo>
                      <a:pt x="1038" y="0"/>
                    </a:lnTo>
                    <a:close/>
                  </a:path>
                </a:pathLst>
              </a:custGeom>
              <a:solidFill>
                <a:srgbClr val="FFD6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7" name="Freeform 41"/>
              <p:cNvSpPr>
                <a:spLocks/>
              </p:cNvSpPr>
              <p:nvPr/>
            </p:nvSpPr>
            <p:spPr bwMode="auto">
              <a:xfrm>
                <a:off x="4484" y="4270"/>
                <a:ext cx="731" cy="53"/>
              </a:xfrm>
              <a:custGeom>
                <a:avLst/>
                <a:gdLst>
                  <a:gd name="T0" fmla="*/ 473 w 902"/>
                  <a:gd name="T1" fmla="*/ 0 h 65"/>
                  <a:gd name="T2" fmla="*/ 480 w 902"/>
                  <a:gd name="T3" fmla="*/ 7 h 65"/>
                  <a:gd name="T4" fmla="*/ 0 w 902"/>
                  <a:gd name="T5" fmla="*/ 35 h 65"/>
                  <a:gd name="T6" fmla="*/ 4 w 902"/>
                  <a:gd name="T7" fmla="*/ 31 h 65"/>
                  <a:gd name="T8" fmla="*/ 473 w 902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2"/>
                  <a:gd name="T16" fmla="*/ 0 h 65"/>
                  <a:gd name="T17" fmla="*/ 902 w 902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2" h="65">
                    <a:moveTo>
                      <a:pt x="890" y="0"/>
                    </a:moveTo>
                    <a:lnTo>
                      <a:pt x="902" y="14"/>
                    </a:lnTo>
                    <a:lnTo>
                      <a:pt x="0" y="65"/>
                    </a:lnTo>
                    <a:lnTo>
                      <a:pt x="8" y="56"/>
                    </a:lnTo>
                    <a:lnTo>
                      <a:pt x="890" y="0"/>
                    </a:lnTo>
                    <a:close/>
                  </a:path>
                </a:pathLst>
              </a:custGeom>
              <a:solidFill>
                <a:srgbClr val="FFD6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8" name="Freeform 42"/>
              <p:cNvSpPr>
                <a:spLocks/>
              </p:cNvSpPr>
              <p:nvPr/>
            </p:nvSpPr>
            <p:spPr bwMode="auto">
              <a:xfrm>
                <a:off x="5468" y="4422"/>
                <a:ext cx="45" cy="18"/>
              </a:xfrm>
              <a:custGeom>
                <a:avLst/>
                <a:gdLst>
                  <a:gd name="T0" fmla="*/ 30 w 55"/>
                  <a:gd name="T1" fmla="*/ 1 h 20"/>
                  <a:gd name="T2" fmla="*/ 8 w 55"/>
                  <a:gd name="T3" fmla="*/ 0 h 20"/>
                  <a:gd name="T4" fmla="*/ 4 w 55"/>
                  <a:gd name="T5" fmla="*/ 5 h 20"/>
                  <a:gd name="T6" fmla="*/ 0 w 55"/>
                  <a:gd name="T7" fmla="*/ 10 h 20"/>
                  <a:gd name="T8" fmla="*/ 0 w 55"/>
                  <a:gd name="T9" fmla="*/ 14 h 20"/>
                  <a:gd name="T10" fmla="*/ 21 w 55"/>
                  <a:gd name="T11" fmla="*/ 13 h 20"/>
                  <a:gd name="T12" fmla="*/ 30 w 55"/>
                  <a:gd name="T13" fmla="*/ 1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20"/>
                  <a:gd name="T23" fmla="*/ 55 w 55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20">
                    <a:moveTo>
                      <a:pt x="55" y="1"/>
                    </a:moveTo>
                    <a:lnTo>
                      <a:pt x="15" y="0"/>
                    </a:lnTo>
                    <a:lnTo>
                      <a:pt x="7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39" y="18"/>
                    </a:lnTo>
                    <a:lnTo>
                      <a:pt x="55" y="1"/>
                    </a:lnTo>
                    <a:close/>
                  </a:path>
                </a:pathLst>
              </a:custGeom>
              <a:solidFill>
                <a:srgbClr val="9626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9" name="Freeform 43"/>
              <p:cNvSpPr>
                <a:spLocks/>
              </p:cNvSpPr>
              <p:nvPr/>
            </p:nvSpPr>
            <p:spPr bwMode="auto">
              <a:xfrm>
                <a:off x="4362" y="4400"/>
                <a:ext cx="845" cy="69"/>
              </a:xfrm>
              <a:custGeom>
                <a:avLst/>
                <a:gdLst>
                  <a:gd name="T0" fmla="*/ 558 w 1040"/>
                  <a:gd name="T1" fmla="*/ 0 h 85"/>
                  <a:gd name="T2" fmla="*/ 545 w 1040"/>
                  <a:gd name="T3" fmla="*/ 12 h 85"/>
                  <a:gd name="T4" fmla="*/ 325 w 1040"/>
                  <a:gd name="T5" fmla="*/ 21 h 85"/>
                  <a:gd name="T6" fmla="*/ 0 w 1040"/>
                  <a:gd name="T7" fmla="*/ 45 h 85"/>
                  <a:gd name="T8" fmla="*/ 6 w 1040"/>
                  <a:gd name="T9" fmla="*/ 33 h 85"/>
                  <a:gd name="T10" fmla="*/ 327 w 1040"/>
                  <a:gd name="T11" fmla="*/ 12 h 85"/>
                  <a:gd name="T12" fmla="*/ 477 w 1040"/>
                  <a:gd name="T13" fmla="*/ 5 h 85"/>
                  <a:gd name="T14" fmla="*/ 558 w 1040"/>
                  <a:gd name="T15" fmla="*/ 0 h 8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40"/>
                  <a:gd name="T25" fmla="*/ 0 h 85"/>
                  <a:gd name="T26" fmla="*/ 1040 w 1040"/>
                  <a:gd name="T27" fmla="*/ 85 h 8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40" h="85">
                    <a:moveTo>
                      <a:pt x="1040" y="0"/>
                    </a:moveTo>
                    <a:lnTo>
                      <a:pt x="1016" y="22"/>
                    </a:lnTo>
                    <a:lnTo>
                      <a:pt x="606" y="40"/>
                    </a:lnTo>
                    <a:lnTo>
                      <a:pt x="0" y="85"/>
                    </a:lnTo>
                    <a:lnTo>
                      <a:pt x="10" y="62"/>
                    </a:lnTo>
                    <a:lnTo>
                      <a:pt x="611" y="23"/>
                    </a:lnTo>
                    <a:lnTo>
                      <a:pt x="889" y="9"/>
                    </a:lnTo>
                    <a:lnTo>
                      <a:pt x="1040" y="0"/>
                    </a:lnTo>
                    <a:close/>
                  </a:path>
                </a:pathLst>
              </a:custGeom>
              <a:solidFill>
                <a:srgbClr val="876B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0" name="Freeform 44"/>
              <p:cNvSpPr>
                <a:spLocks/>
              </p:cNvSpPr>
              <p:nvPr/>
            </p:nvSpPr>
            <p:spPr bwMode="auto">
              <a:xfrm>
                <a:off x="4380" y="4359"/>
                <a:ext cx="836" cy="65"/>
              </a:xfrm>
              <a:custGeom>
                <a:avLst/>
                <a:gdLst>
                  <a:gd name="T0" fmla="*/ 549 w 1031"/>
                  <a:gd name="T1" fmla="*/ 0 h 82"/>
                  <a:gd name="T2" fmla="*/ 550 w 1031"/>
                  <a:gd name="T3" fmla="*/ 10 h 82"/>
                  <a:gd name="T4" fmla="*/ 318 w 1031"/>
                  <a:gd name="T5" fmla="*/ 23 h 82"/>
                  <a:gd name="T6" fmla="*/ 0 w 1031"/>
                  <a:gd name="T7" fmla="*/ 41 h 82"/>
                  <a:gd name="T8" fmla="*/ 2 w 1031"/>
                  <a:gd name="T9" fmla="*/ 35 h 82"/>
                  <a:gd name="T10" fmla="*/ 320 w 1031"/>
                  <a:gd name="T11" fmla="*/ 13 h 82"/>
                  <a:gd name="T12" fmla="*/ 461 w 1031"/>
                  <a:gd name="T13" fmla="*/ 5 h 82"/>
                  <a:gd name="T14" fmla="*/ 549 w 1031"/>
                  <a:gd name="T15" fmla="*/ 0 h 8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31"/>
                  <a:gd name="T25" fmla="*/ 0 h 82"/>
                  <a:gd name="T26" fmla="*/ 1031 w 1031"/>
                  <a:gd name="T27" fmla="*/ 82 h 8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31" h="82">
                    <a:moveTo>
                      <a:pt x="1030" y="0"/>
                    </a:moveTo>
                    <a:lnTo>
                      <a:pt x="1031" y="19"/>
                    </a:lnTo>
                    <a:lnTo>
                      <a:pt x="596" y="47"/>
                    </a:lnTo>
                    <a:lnTo>
                      <a:pt x="0" y="82"/>
                    </a:lnTo>
                    <a:lnTo>
                      <a:pt x="3" y="70"/>
                    </a:lnTo>
                    <a:lnTo>
                      <a:pt x="600" y="27"/>
                    </a:lnTo>
                    <a:lnTo>
                      <a:pt x="864" y="9"/>
                    </a:lnTo>
                    <a:lnTo>
                      <a:pt x="1030" y="0"/>
                    </a:lnTo>
                    <a:close/>
                  </a:path>
                </a:pathLst>
              </a:custGeom>
              <a:solidFill>
                <a:srgbClr val="876B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1" name="Freeform 45"/>
              <p:cNvSpPr>
                <a:spLocks/>
              </p:cNvSpPr>
              <p:nvPr/>
            </p:nvSpPr>
            <p:spPr bwMode="auto">
              <a:xfrm>
                <a:off x="4381" y="4323"/>
                <a:ext cx="840" cy="70"/>
              </a:xfrm>
              <a:custGeom>
                <a:avLst/>
                <a:gdLst>
                  <a:gd name="T0" fmla="*/ 548 w 1037"/>
                  <a:gd name="T1" fmla="*/ 0 h 87"/>
                  <a:gd name="T2" fmla="*/ 551 w 1037"/>
                  <a:gd name="T3" fmla="*/ 9 h 87"/>
                  <a:gd name="T4" fmla="*/ 319 w 1037"/>
                  <a:gd name="T5" fmla="*/ 20 h 87"/>
                  <a:gd name="T6" fmla="*/ 0 w 1037"/>
                  <a:gd name="T7" fmla="*/ 45 h 87"/>
                  <a:gd name="T8" fmla="*/ 9 w 1037"/>
                  <a:gd name="T9" fmla="*/ 38 h 87"/>
                  <a:gd name="T10" fmla="*/ 322 w 1037"/>
                  <a:gd name="T11" fmla="*/ 15 h 87"/>
                  <a:gd name="T12" fmla="*/ 463 w 1037"/>
                  <a:gd name="T13" fmla="*/ 4 h 87"/>
                  <a:gd name="T14" fmla="*/ 548 w 1037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37"/>
                  <a:gd name="T25" fmla="*/ 0 h 87"/>
                  <a:gd name="T26" fmla="*/ 1037 w 1037"/>
                  <a:gd name="T27" fmla="*/ 87 h 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37" h="87">
                    <a:moveTo>
                      <a:pt x="1029" y="0"/>
                    </a:moveTo>
                    <a:lnTo>
                      <a:pt x="1037" y="18"/>
                    </a:lnTo>
                    <a:lnTo>
                      <a:pt x="601" y="39"/>
                    </a:lnTo>
                    <a:lnTo>
                      <a:pt x="0" y="87"/>
                    </a:lnTo>
                    <a:lnTo>
                      <a:pt x="17" y="72"/>
                    </a:lnTo>
                    <a:lnTo>
                      <a:pt x="606" y="29"/>
                    </a:lnTo>
                    <a:lnTo>
                      <a:pt x="870" y="8"/>
                    </a:ln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876B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" name="Freeform 46"/>
              <p:cNvSpPr>
                <a:spLocks/>
              </p:cNvSpPr>
              <p:nvPr/>
            </p:nvSpPr>
            <p:spPr bwMode="auto">
              <a:xfrm>
                <a:off x="4487" y="4293"/>
                <a:ext cx="733" cy="55"/>
              </a:xfrm>
              <a:custGeom>
                <a:avLst/>
                <a:gdLst>
                  <a:gd name="T0" fmla="*/ 478 w 904"/>
                  <a:gd name="T1" fmla="*/ 0 h 68"/>
                  <a:gd name="T2" fmla="*/ 482 w 904"/>
                  <a:gd name="T3" fmla="*/ 10 h 68"/>
                  <a:gd name="T4" fmla="*/ 253 w 904"/>
                  <a:gd name="T5" fmla="*/ 17 h 68"/>
                  <a:gd name="T6" fmla="*/ 0 w 904"/>
                  <a:gd name="T7" fmla="*/ 36 h 68"/>
                  <a:gd name="T8" fmla="*/ 2 w 904"/>
                  <a:gd name="T9" fmla="*/ 28 h 68"/>
                  <a:gd name="T10" fmla="*/ 254 w 904"/>
                  <a:gd name="T11" fmla="*/ 10 h 68"/>
                  <a:gd name="T12" fmla="*/ 392 w 904"/>
                  <a:gd name="T13" fmla="*/ 4 h 68"/>
                  <a:gd name="T14" fmla="*/ 478 w 904"/>
                  <a:gd name="T15" fmla="*/ 0 h 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4"/>
                  <a:gd name="T25" fmla="*/ 0 h 68"/>
                  <a:gd name="T26" fmla="*/ 904 w 904"/>
                  <a:gd name="T27" fmla="*/ 68 h 6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4" h="68">
                    <a:moveTo>
                      <a:pt x="895" y="0"/>
                    </a:moveTo>
                    <a:lnTo>
                      <a:pt x="904" y="18"/>
                    </a:lnTo>
                    <a:lnTo>
                      <a:pt x="475" y="32"/>
                    </a:lnTo>
                    <a:lnTo>
                      <a:pt x="0" y="68"/>
                    </a:lnTo>
                    <a:lnTo>
                      <a:pt x="2" y="53"/>
                    </a:lnTo>
                    <a:lnTo>
                      <a:pt x="476" y="19"/>
                    </a:lnTo>
                    <a:lnTo>
                      <a:pt x="736" y="8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rgbClr val="876B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3" name="Freeform 72"/>
              <p:cNvSpPr>
                <a:spLocks/>
              </p:cNvSpPr>
              <p:nvPr/>
            </p:nvSpPr>
            <p:spPr bwMode="auto">
              <a:xfrm>
                <a:off x="5101" y="4239"/>
                <a:ext cx="119" cy="36"/>
              </a:xfrm>
              <a:custGeom>
                <a:avLst/>
                <a:gdLst>
                  <a:gd name="T0" fmla="*/ 69 w 146"/>
                  <a:gd name="T1" fmla="*/ 7 h 42"/>
                  <a:gd name="T2" fmla="*/ 79 w 146"/>
                  <a:gd name="T3" fmla="*/ 25 h 42"/>
                  <a:gd name="T4" fmla="*/ 52 w 146"/>
                  <a:gd name="T5" fmla="*/ 26 h 42"/>
                  <a:gd name="T6" fmla="*/ 52 w 146"/>
                  <a:gd name="T7" fmla="*/ 20 h 42"/>
                  <a:gd name="T8" fmla="*/ 34 w 146"/>
                  <a:gd name="T9" fmla="*/ 21 h 42"/>
                  <a:gd name="T10" fmla="*/ 35 w 146"/>
                  <a:gd name="T11" fmla="*/ 27 h 42"/>
                  <a:gd name="T12" fmla="*/ 0 w 146"/>
                  <a:gd name="T13" fmla="*/ 27 h 42"/>
                  <a:gd name="T14" fmla="*/ 0 w 146"/>
                  <a:gd name="T15" fmla="*/ 3 h 42"/>
                  <a:gd name="T16" fmla="*/ 4 w 146"/>
                  <a:gd name="T17" fmla="*/ 3 h 42"/>
                  <a:gd name="T18" fmla="*/ 5 w 146"/>
                  <a:gd name="T19" fmla="*/ 12 h 42"/>
                  <a:gd name="T20" fmla="*/ 52 w 146"/>
                  <a:gd name="T21" fmla="*/ 12 h 42"/>
                  <a:gd name="T22" fmla="*/ 52 w 146"/>
                  <a:gd name="T23" fmla="*/ 0 h 42"/>
                  <a:gd name="T24" fmla="*/ 61 w 146"/>
                  <a:gd name="T25" fmla="*/ 0 h 42"/>
                  <a:gd name="T26" fmla="*/ 62 w 146"/>
                  <a:gd name="T27" fmla="*/ 4 h 42"/>
                  <a:gd name="T28" fmla="*/ 69 w 146"/>
                  <a:gd name="T29" fmla="*/ 7 h 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6"/>
                  <a:gd name="T46" fmla="*/ 0 h 42"/>
                  <a:gd name="T47" fmla="*/ 146 w 146"/>
                  <a:gd name="T48" fmla="*/ 42 h 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6" h="42">
                    <a:moveTo>
                      <a:pt x="128" y="11"/>
                    </a:moveTo>
                    <a:lnTo>
                      <a:pt x="146" y="40"/>
                    </a:lnTo>
                    <a:lnTo>
                      <a:pt x="97" y="41"/>
                    </a:lnTo>
                    <a:lnTo>
                      <a:pt x="97" y="32"/>
                    </a:lnTo>
                    <a:lnTo>
                      <a:pt x="63" y="34"/>
                    </a:lnTo>
                    <a:lnTo>
                      <a:pt x="65" y="42"/>
                    </a:lnTo>
                    <a:lnTo>
                      <a:pt x="0" y="42"/>
                    </a:lnTo>
                    <a:lnTo>
                      <a:pt x="0" y="5"/>
                    </a:lnTo>
                    <a:lnTo>
                      <a:pt x="7" y="5"/>
                    </a:lnTo>
                    <a:lnTo>
                      <a:pt x="8" y="19"/>
                    </a:lnTo>
                    <a:lnTo>
                      <a:pt x="97" y="19"/>
                    </a:lnTo>
                    <a:lnTo>
                      <a:pt x="97" y="0"/>
                    </a:lnTo>
                    <a:lnTo>
                      <a:pt x="113" y="0"/>
                    </a:lnTo>
                    <a:lnTo>
                      <a:pt x="114" y="7"/>
                    </a:lnTo>
                    <a:lnTo>
                      <a:pt x="128" y="11"/>
                    </a:lnTo>
                    <a:close/>
                  </a:path>
                </a:pathLst>
              </a:custGeom>
              <a:solidFill>
                <a:srgbClr val="FFE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" name="Freeform 73"/>
              <p:cNvSpPr>
                <a:spLocks/>
              </p:cNvSpPr>
              <p:nvPr/>
            </p:nvSpPr>
            <p:spPr bwMode="auto">
              <a:xfrm>
                <a:off x="5205" y="4265"/>
                <a:ext cx="107" cy="41"/>
              </a:xfrm>
              <a:custGeom>
                <a:avLst/>
                <a:gdLst>
                  <a:gd name="T0" fmla="*/ 0 w 132"/>
                  <a:gd name="T1" fmla="*/ 0 h 49"/>
                  <a:gd name="T2" fmla="*/ 66 w 132"/>
                  <a:gd name="T3" fmla="*/ 19 h 49"/>
                  <a:gd name="T4" fmla="*/ 71 w 132"/>
                  <a:gd name="T5" fmla="*/ 28 h 49"/>
                  <a:gd name="T6" fmla="*/ 6 w 132"/>
                  <a:gd name="T7" fmla="*/ 13 h 49"/>
                  <a:gd name="T8" fmla="*/ 0 w 132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49"/>
                  <a:gd name="T17" fmla="*/ 132 w 13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49">
                    <a:moveTo>
                      <a:pt x="0" y="0"/>
                    </a:moveTo>
                    <a:lnTo>
                      <a:pt x="125" y="34"/>
                    </a:lnTo>
                    <a:lnTo>
                      <a:pt x="132" y="49"/>
                    </a:lnTo>
                    <a:lnTo>
                      <a:pt x="11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56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5" name="Freeform 74"/>
              <p:cNvSpPr>
                <a:spLocks/>
              </p:cNvSpPr>
              <p:nvPr/>
            </p:nvSpPr>
            <p:spPr bwMode="auto">
              <a:xfrm>
                <a:off x="5216" y="4309"/>
                <a:ext cx="103" cy="24"/>
              </a:xfrm>
              <a:custGeom>
                <a:avLst/>
                <a:gdLst>
                  <a:gd name="T0" fmla="*/ 0 w 126"/>
                  <a:gd name="T1" fmla="*/ 0 h 30"/>
                  <a:gd name="T2" fmla="*/ 68 w 126"/>
                  <a:gd name="T3" fmla="*/ 9 h 30"/>
                  <a:gd name="T4" fmla="*/ 69 w 126"/>
                  <a:gd name="T5" fmla="*/ 15 h 30"/>
                  <a:gd name="T6" fmla="*/ 3 w 126"/>
                  <a:gd name="T7" fmla="*/ 8 h 30"/>
                  <a:gd name="T8" fmla="*/ 0 w 12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30"/>
                  <a:gd name="T17" fmla="*/ 126 w 126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30">
                    <a:moveTo>
                      <a:pt x="0" y="0"/>
                    </a:moveTo>
                    <a:lnTo>
                      <a:pt x="124" y="18"/>
                    </a:lnTo>
                    <a:lnTo>
                      <a:pt x="126" y="30"/>
                    </a:lnTo>
                    <a:lnTo>
                      <a:pt x="6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56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6" name="Freeform 77"/>
              <p:cNvSpPr>
                <a:spLocks/>
              </p:cNvSpPr>
              <p:nvPr/>
            </p:nvSpPr>
            <p:spPr bwMode="auto">
              <a:xfrm>
                <a:off x="5223" y="4338"/>
                <a:ext cx="32" cy="16"/>
              </a:xfrm>
              <a:custGeom>
                <a:avLst/>
                <a:gdLst>
                  <a:gd name="T0" fmla="*/ 0 w 39"/>
                  <a:gd name="T1" fmla="*/ 0 h 18"/>
                  <a:gd name="T2" fmla="*/ 21 w 39"/>
                  <a:gd name="T3" fmla="*/ 4 h 18"/>
                  <a:gd name="T4" fmla="*/ 17 w 39"/>
                  <a:gd name="T5" fmla="*/ 12 h 18"/>
                  <a:gd name="T6" fmla="*/ 2 w 39"/>
                  <a:gd name="T7" fmla="*/ 12 h 18"/>
                  <a:gd name="T8" fmla="*/ 0 w 39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18"/>
                  <a:gd name="T17" fmla="*/ 39 w 39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18">
                    <a:moveTo>
                      <a:pt x="0" y="0"/>
                    </a:moveTo>
                    <a:lnTo>
                      <a:pt x="39" y="4"/>
                    </a:lnTo>
                    <a:lnTo>
                      <a:pt x="31" y="18"/>
                    </a:lnTo>
                    <a:lnTo>
                      <a:pt x="2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56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pic>
          <p:nvPicPr>
            <p:cNvPr id="140" name="Picture 94" descr="MC900287115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3910" y="2354"/>
              <a:ext cx="507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1" name="Picture 96" descr="300px-Crm_california_zephy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28" y="1774"/>
              <a:ext cx="993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2" name="Picture 97" descr="MC900434820[1]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68" y="2231"/>
              <a:ext cx="283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" name="Picture 98" descr="MC900434820[1]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23" y="2231"/>
              <a:ext cx="283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" name="Picture 99" descr="MC900311934[1]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92" y="1411"/>
              <a:ext cx="284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5" name="Group 100"/>
            <p:cNvGrpSpPr>
              <a:grpSpLocks/>
            </p:cNvGrpSpPr>
            <p:nvPr/>
          </p:nvGrpSpPr>
          <p:grpSpPr bwMode="auto">
            <a:xfrm>
              <a:off x="1710" y="1411"/>
              <a:ext cx="397" cy="140"/>
              <a:chOff x="7666" y="4895"/>
              <a:chExt cx="1151" cy="466"/>
            </a:xfrm>
          </p:grpSpPr>
          <p:sp>
            <p:nvSpPr>
              <p:cNvPr id="147" name="Freeform 101"/>
              <p:cNvSpPr>
                <a:spLocks/>
              </p:cNvSpPr>
              <p:nvPr/>
            </p:nvSpPr>
            <p:spPr bwMode="auto">
              <a:xfrm>
                <a:off x="7666" y="4895"/>
                <a:ext cx="1151" cy="466"/>
              </a:xfrm>
              <a:custGeom>
                <a:avLst/>
                <a:gdLst>
                  <a:gd name="T0" fmla="*/ 170 w 2303"/>
                  <a:gd name="T1" fmla="*/ 93 h 933"/>
                  <a:gd name="T2" fmla="*/ 167 w 2303"/>
                  <a:gd name="T3" fmla="*/ 94 h 933"/>
                  <a:gd name="T4" fmla="*/ 164 w 2303"/>
                  <a:gd name="T5" fmla="*/ 99 h 933"/>
                  <a:gd name="T6" fmla="*/ 164 w 2303"/>
                  <a:gd name="T7" fmla="*/ 108 h 933"/>
                  <a:gd name="T8" fmla="*/ 168 w 2303"/>
                  <a:gd name="T9" fmla="*/ 113 h 933"/>
                  <a:gd name="T10" fmla="*/ 173 w 2303"/>
                  <a:gd name="T11" fmla="*/ 115 h 933"/>
                  <a:gd name="T12" fmla="*/ 177 w 2303"/>
                  <a:gd name="T13" fmla="*/ 115 h 933"/>
                  <a:gd name="T14" fmla="*/ 181 w 2303"/>
                  <a:gd name="T15" fmla="*/ 113 h 933"/>
                  <a:gd name="T16" fmla="*/ 185 w 2303"/>
                  <a:gd name="T17" fmla="*/ 109 h 933"/>
                  <a:gd name="T18" fmla="*/ 190 w 2303"/>
                  <a:gd name="T19" fmla="*/ 105 h 933"/>
                  <a:gd name="T20" fmla="*/ 203 w 2303"/>
                  <a:gd name="T21" fmla="*/ 107 h 933"/>
                  <a:gd name="T22" fmla="*/ 207 w 2303"/>
                  <a:gd name="T23" fmla="*/ 113 h 933"/>
                  <a:gd name="T24" fmla="*/ 211 w 2303"/>
                  <a:gd name="T25" fmla="*/ 116 h 933"/>
                  <a:gd name="T26" fmla="*/ 216 w 2303"/>
                  <a:gd name="T27" fmla="*/ 116 h 933"/>
                  <a:gd name="T28" fmla="*/ 220 w 2303"/>
                  <a:gd name="T29" fmla="*/ 115 h 933"/>
                  <a:gd name="T30" fmla="*/ 224 w 2303"/>
                  <a:gd name="T31" fmla="*/ 111 h 933"/>
                  <a:gd name="T32" fmla="*/ 244 w 2303"/>
                  <a:gd name="T33" fmla="*/ 107 h 933"/>
                  <a:gd name="T34" fmla="*/ 248 w 2303"/>
                  <a:gd name="T35" fmla="*/ 112 h 933"/>
                  <a:gd name="T36" fmla="*/ 255 w 2303"/>
                  <a:gd name="T37" fmla="*/ 114 h 933"/>
                  <a:gd name="T38" fmla="*/ 261 w 2303"/>
                  <a:gd name="T39" fmla="*/ 112 h 933"/>
                  <a:gd name="T40" fmla="*/ 265 w 2303"/>
                  <a:gd name="T41" fmla="*/ 107 h 933"/>
                  <a:gd name="T42" fmla="*/ 287 w 2303"/>
                  <a:gd name="T43" fmla="*/ 102 h 933"/>
                  <a:gd name="T44" fmla="*/ 287 w 2303"/>
                  <a:gd name="T45" fmla="*/ 89 h 933"/>
                  <a:gd name="T46" fmla="*/ 282 w 2303"/>
                  <a:gd name="T47" fmla="*/ 81 h 933"/>
                  <a:gd name="T48" fmla="*/ 277 w 2303"/>
                  <a:gd name="T49" fmla="*/ 78 h 933"/>
                  <a:gd name="T50" fmla="*/ 245 w 2303"/>
                  <a:gd name="T51" fmla="*/ 62 h 933"/>
                  <a:gd name="T52" fmla="*/ 240 w 2303"/>
                  <a:gd name="T53" fmla="*/ 54 h 933"/>
                  <a:gd name="T54" fmla="*/ 232 w 2303"/>
                  <a:gd name="T55" fmla="*/ 46 h 933"/>
                  <a:gd name="T56" fmla="*/ 232 w 2303"/>
                  <a:gd name="T57" fmla="*/ 3 h 933"/>
                  <a:gd name="T58" fmla="*/ 228 w 2303"/>
                  <a:gd name="T59" fmla="*/ 0 h 933"/>
                  <a:gd name="T60" fmla="*/ 227 w 2303"/>
                  <a:gd name="T61" fmla="*/ 5 h 933"/>
                  <a:gd name="T62" fmla="*/ 227 w 2303"/>
                  <a:gd name="T63" fmla="*/ 6 h 933"/>
                  <a:gd name="T64" fmla="*/ 227 w 2303"/>
                  <a:gd name="T65" fmla="*/ 8 h 933"/>
                  <a:gd name="T66" fmla="*/ 225 w 2303"/>
                  <a:gd name="T67" fmla="*/ 46 h 933"/>
                  <a:gd name="T68" fmla="*/ 185 w 2303"/>
                  <a:gd name="T69" fmla="*/ 9 h 933"/>
                  <a:gd name="T70" fmla="*/ 184 w 2303"/>
                  <a:gd name="T71" fmla="*/ 1 h 933"/>
                  <a:gd name="T72" fmla="*/ 180 w 2303"/>
                  <a:gd name="T73" fmla="*/ 0 h 933"/>
                  <a:gd name="T74" fmla="*/ 180 w 2303"/>
                  <a:gd name="T75" fmla="*/ 5 h 933"/>
                  <a:gd name="T76" fmla="*/ 180 w 2303"/>
                  <a:gd name="T77" fmla="*/ 7 h 933"/>
                  <a:gd name="T78" fmla="*/ 180 w 2303"/>
                  <a:gd name="T79" fmla="*/ 11 h 933"/>
                  <a:gd name="T80" fmla="*/ 155 w 2303"/>
                  <a:gd name="T81" fmla="*/ 87 h 933"/>
                  <a:gd name="T82" fmla="*/ 140 w 2303"/>
                  <a:gd name="T83" fmla="*/ 92 h 933"/>
                  <a:gd name="T84" fmla="*/ 144 w 2303"/>
                  <a:gd name="T85" fmla="*/ 93 h 933"/>
                  <a:gd name="T86" fmla="*/ 142 w 2303"/>
                  <a:gd name="T87" fmla="*/ 95 h 933"/>
                  <a:gd name="T88" fmla="*/ 138 w 2303"/>
                  <a:gd name="T89" fmla="*/ 101 h 933"/>
                  <a:gd name="T90" fmla="*/ 140 w 2303"/>
                  <a:gd name="T91" fmla="*/ 110 h 933"/>
                  <a:gd name="T92" fmla="*/ 144 w 2303"/>
                  <a:gd name="T93" fmla="*/ 114 h 933"/>
                  <a:gd name="T94" fmla="*/ 149 w 2303"/>
                  <a:gd name="T95" fmla="*/ 115 h 933"/>
                  <a:gd name="T96" fmla="*/ 153 w 2303"/>
                  <a:gd name="T97" fmla="*/ 115 h 933"/>
                  <a:gd name="T98" fmla="*/ 157 w 2303"/>
                  <a:gd name="T99" fmla="*/ 113 h 933"/>
                  <a:gd name="T100" fmla="*/ 161 w 2303"/>
                  <a:gd name="T101" fmla="*/ 106 h 933"/>
                  <a:gd name="T102" fmla="*/ 160 w 2303"/>
                  <a:gd name="T103" fmla="*/ 98 h 933"/>
                  <a:gd name="T104" fmla="*/ 155 w 2303"/>
                  <a:gd name="T105" fmla="*/ 93 h 933"/>
                  <a:gd name="T106" fmla="*/ 160 w 2303"/>
                  <a:gd name="T107" fmla="*/ 87 h 933"/>
                  <a:gd name="T108" fmla="*/ 176 w 2303"/>
                  <a:gd name="T109" fmla="*/ 83 h 933"/>
                  <a:gd name="T110" fmla="*/ 164 w 2303"/>
                  <a:gd name="T111" fmla="*/ 87 h 93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303"/>
                  <a:gd name="T169" fmla="*/ 0 h 933"/>
                  <a:gd name="T170" fmla="*/ 2303 w 2303"/>
                  <a:gd name="T171" fmla="*/ 933 h 93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303" h="933">
                    <a:moveTo>
                      <a:pt x="1298" y="741"/>
                    </a:moveTo>
                    <a:lnTo>
                      <a:pt x="1371" y="741"/>
                    </a:lnTo>
                    <a:lnTo>
                      <a:pt x="1366" y="744"/>
                    </a:lnTo>
                    <a:lnTo>
                      <a:pt x="1360" y="746"/>
                    </a:lnTo>
                    <a:lnTo>
                      <a:pt x="1356" y="748"/>
                    </a:lnTo>
                    <a:lnTo>
                      <a:pt x="1351" y="751"/>
                    </a:lnTo>
                    <a:lnTo>
                      <a:pt x="1347" y="754"/>
                    </a:lnTo>
                    <a:lnTo>
                      <a:pt x="1342" y="758"/>
                    </a:lnTo>
                    <a:lnTo>
                      <a:pt x="1337" y="761"/>
                    </a:lnTo>
                    <a:lnTo>
                      <a:pt x="1334" y="765"/>
                    </a:lnTo>
                    <a:lnTo>
                      <a:pt x="1322" y="778"/>
                    </a:lnTo>
                    <a:lnTo>
                      <a:pt x="1313" y="794"/>
                    </a:lnTo>
                    <a:lnTo>
                      <a:pt x="1309" y="813"/>
                    </a:lnTo>
                    <a:lnTo>
                      <a:pt x="1306" y="831"/>
                    </a:lnTo>
                    <a:lnTo>
                      <a:pt x="1309" y="850"/>
                    </a:lnTo>
                    <a:lnTo>
                      <a:pt x="1313" y="868"/>
                    </a:lnTo>
                    <a:lnTo>
                      <a:pt x="1322" y="884"/>
                    </a:lnTo>
                    <a:lnTo>
                      <a:pt x="1334" y="899"/>
                    </a:lnTo>
                    <a:lnTo>
                      <a:pt x="1341" y="905"/>
                    </a:lnTo>
                    <a:lnTo>
                      <a:pt x="1349" y="911"/>
                    </a:lnTo>
                    <a:lnTo>
                      <a:pt x="1357" y="915"/>
                    </a:lnTo>
                    <a:lnTo>
                      <a:pt x="1365" y="920"/>
                    </a:lnTo>
                    <a:lnTo>
                      <a:pt x="1374" y="922"/>
                    </a:lnTo>
                    <a:lnTo>
                      <a:pt x="1384" y="925"/>
                    </a:lnTo>
                    <a:lnTo>
                      <a:pt x="1393" y="927"/>
                    </a:lnTo>
                    <a:lnTo>
                      <a:pt x="1402" y="927"/>
                    </a:lnTo>
                    <a:lnTo>
                      <a:pt x="1411" y="927"/>
                    </a:lnTo>
                    <a:lnTo>
                      <a:pt x="1420" y="925"/>
                    </a:lnTo>
                    <a:lnTo>
                      <a:pt x="1430" y="922"/>
                    </a:lnTo>
                    <a:lnTo>
                      <a:pt x="1439" y="920"/>
                    </a:lnTo>
                    <a:lnTo>
                      <a:pt x="1447" y="915"/>
                    </a:lnTo>
                    <a:lnTo>
                      <a:pt x="1455" y="911"/>
                    </a:lnTo>
                    <a:lnTo>
                      <a:pt x="1462" y="905"/>
                    </a:lnTo>
                    <a:lnTo>
                      <a:pt x="1469" y="899"/>
                    </a:lnTo>
                    <a:lnTo>
                      <a:pt x="1479" y="888"/>
                    </a:lnTo>
                    <a:lnTo>
                      <a:pt x="1487" y="874"/>
                    </a:lnTo>
                    <a:lnTo>
                      <a:pt x="1493" y="860"/>
                    </a:lnTo>
                    <a:lnTo>
                      <a:pt x="1496" y="845"/>
                    </a:lnTo>
                    <a:lnTo>
                      <a:pt x="1526" y="845"/>
                    </a:lnTo>
                    <a:lnTo>
                      <a:pt x="1526" y="846"/>
                    </a:lnTo>
                    <a:lnTo>
                      <a:pt x="1610" y="846"/>
                    </a:lnTo>
                    <a:lnTo>
                      <a:pt x="1610" y="845"/>
                    </a:lnTo>
                    <a:lnTo>
                      <a:pt x="1627" y="845"/>
                    </a:lnTo>
                    <a:lnTo>
                      <a:pt x="1630" y="862"/>
                    </a:lnTo>
                    <a:lnTo>
                      <a:pt x="1636" y="877"/>
                    </a:lnTo>
                    <a:lnTo>
                      <a:pt x="1644" y="892"/>
                    </a:lnTo>
                    <a:lnTo>
                      <a:pt x="1654" y="905"/>
                    </a:lnTo>
                    <a:lnTo>
                      <a:pt x="1661" y="911"/>
                    </a:lnTo>
                    <a:lnTo>
                      <a:pt x="1669" y="917"/>
                    </a:lnTo>
                    <a:lnTo>
                      <a:pt x="1677" y="921"/>
                    </a:lnTo>
                    <a:lnTo>
                      <a:pt x="1685" y="926"/>
                    </a:lnTo>
                    <a:lnTo>
                      <a:pt x="1693" y="928"/>
                    </a:lnTo>
                    <a:lnTo>
                      <a:pt x="1703" y="930"/>
                    </a:lnTo>
                    <a:lnTo>
                      <a:pt x="1712" y="933"/>
                    </a:lnTo>
                    <a:lnTo>
                      <a:pt x="1721" y="933"/>
                    </a:lnTo>
                    <a:lnTo>
                      <a:pt x="1730" y="933"/>
                    </a:lnTo>
                    <a:lnTo>
                      <a:pt x="1741" y="930"/>
                    </a:lnTo>
                    <a:lnTo>
                      <a:pt x="1750" y="928"/>
                    </a:lnTo>
                    <a:lnTo>
                      <a:pt x="1758" y="926"/>
                    </a:lnTo>
                    <a:lnTo>
                      <a:pt x="1766" y="921"/>
                    </a:lnTo>
                    <a:lnTo>
                      <a:pt x="1774" y="917"/>
                    </a:lnTo>
                    <a:lnTo>
                      <a:pt x="1782" y="911"/>
                    </a:lnTo>
                    <a:lnTo>
                      <a:pt x="1789" y="905"/>
                    </a:lnTo>
                    <a:lnTo>
                      <a:pt x="1797" y="895"/>
                    </a:lnTo>
                    <a:lnTo>
                      <a:pt x="1804" y="884"/>
                    </a:lnTo>
                    <a:lnTo>
                      <a:pt x="1810" y="873"/>
                    </a:lnTo>
                    <a:lnTo>
                      <a:pt x="1813" y="861"/>
                    </a:lnTo>
                    <a:lnTo>
                      <a:pt x="1953" y="861"/>
                    </a:lnTo>
                    <a:lnTo>
                      <a:pt x="1959" y="874"/>
                    </a:lnTo>
                    <a:lnTo>
                      <a:pt x="1968" y="884"/>
                    </a:lnTo>
                    <a:lnTo>
                      <a:pt x="1977" y="895"/>
                    </a:lnTo>
                    <a:lnTo>
                      <a:pt x="1988" y="903"/>
                    </a:lnTo>
                    <a:lnTo>
                      <a:pt x="2000" y="910"/>
                    </a:lnTo>
                    <a:lnTo>
                      <a:pt x="2012" y="914"/>
                    </a:lnTo>
                    <a:lnTo>
                      <a:pt x="2026" y="918"/>
                    </a:lnTo>
                    <a:lnTo>
                      <a:pt x="2040" y="919"/>
                    </a:lnTo>
                    <a:lnTo>
                      <a:pt x="2054" y="918"/>
                    </a:lnTo>
                    <a:lnTo>
                      <a:pt x="2068" y="914"/>
                    </a:lnTo>
                    <a:lnTo>
                      <a:pt x="2080" y="910"/>
                    </a:lnTo>
                    <a:lnTo>
                      <a:pt x="2092" y="903"/>
                    </a:lnTo>
                    <a:lnTo>
                      <a:pt x="2102" y="895"/>
                    </a:lnTo>
                    <a:lnTo>
                      <a:pt x="2112" y="884"/>
                    </a:lnTo>
                    <a:lnTo>
                      <a:pt x="2120" y="874"/>
                    </a:lnTo>
                    <a:lnTo>
                      <a:pt x="2127" y="861"/>
                    </a:lnTo>
                    <a:lnTo>
                      <a:pt x="2298" y="861"/>
                    </a:lnTo>
                    <a:lnTo>
                      <a:pt x="2300" y="844"/>
                    </a:lnTo>
                    <a:lnTo>
                      <a:pt x="2302" y="835"/>
                    </a:lnTo>
                    <a:lnTo>
                      <a:pt x="2303" y="816"/>
                    </a:lnTo>
                    <a:lnTo>
                      <a:pt x="2303" y="793"/>
                    </a:lnTo>
                    <a:lnTo>
                      <a:pt x="2303" y="767"/>
                    </a:lnTo>
                    <a:lnTo>
                      <a:pt x="2300" y="739"/>
                    </a:lnTo>
                    <a:lnTo>
                      <a:pt x="2296" y="712"/>
                    </a:lnTo>
                    <a:lnTo>
                      <a:pt x="2289" y="686"/>
                    </a:lnTo>
                    <a:lnTo>
                      <a:pt x="2277" y="667"/>
                    </a:lnTo>
                    <a:lnTo>
                      <a:pt x="2268" y="656"/>
                    </a:lnTo>
                    <a:lnTo>
                      <a:pt x="2258" y="648"/>
                    </a:lnTo>
                    <a:lnTo>
                      <a:pt x="2247" y="641"/>
                    </a:lnTo>
                    <a:lnTo>
                      <a:pt x="2237" y="637"/>
                    </a:lnTo>
                    <a:lnTo>
                      <a:pt x="2228" y="632"/>
                    </a:lnTo>
                    <a:lnTo>
                      <a:pt x="2218" y="630"/>
                    </a:lnTo>
                    <a:lnTo>
                      <a:pt x="2208" y="629"/>
                    </a:lnTo>
                    <a:lnTo>
                      <a:pt x="2200" y="627"/>
                    </a:lnTo>
                    <a:lnTo>
                      <a:pt x="2182" y="495"/>
                    </a:lnTo>
                    <a:lnTo>
                      <a:pt x="1966" y="496"/>
                    </a:lnTo>
                    <a:lnTo>
                      <a:pt x="1958" y="483"/>
                    </a:lnTo>
                    <a:lnTo>
                      <a:pt x="1949" y="467"/>
                    </a:lnTo>
                    <a:lnTo>
                      <a:pt x="1936" y="450"/>
                    </a:lnTo>
                    <a:lnTo>
                      <a:pt x="1924" y="432"/>
                    </a:lnTo>
                    <a:lnTo>
                      <a:pt x="1909" y="414"/>
                    </a:lnTo>
                    <a:lnTo>
                      <a:pt x="1894" y="397"/>
                    </a:lnTo>
                    <a:lnTo>
                      <a:pt x="1878" y="384"/>
                    </a:lnTo>
                    <a:lnTo>
                      <a:pt x="1862" y="374"/>
                    </a:lnTo>
                    <a:lnTo>
                      <a:pt x="1862" y="72"/>
                    </a:lnTo>
                    <a:lnTo>
                      <a:pt x="1863" y="62"/>
                    </a:lnTo>
                    <a:lnTo>
                      <a:pt x="1862" y="47"/>
                    </a:lnTo>
                    <a:lnTo>
                      <a:pt x="1857" y="31"/>
                    </a:lnTo>
                    <a:lnTo>
                      <a:pt x="1848" y="15"/>
                    </a:lnTo>
                    <a:lnTo>
                      <a:pt x="1841" y="9"/>
                    </a:lnTo>
                    <a:lnTo>
                      <a:pt x="1834" y="3"/>
                    </a:lnTo>
                    <a:lnTo>
                      <a:pt x="1825" y="1"/>
                    </a:lnTo>
                    <a:lnTo>
                      <a:pt x="1816" y="0"/>
                    </a:lnTo>
                    <a:lnTo>
                      <a:pt x="1816" y="40"/>
                    </a:lnTo>
                    <a:lnTo>
                      <a:pt x="1817" y="40"/>
                    </a:lnTo>
                    <a:lnTo>
                      <a:pt x="1818" y="40"/>
                    </a:lnTo>
                    <a:lnTo>
                      <a:pt x="1818" y="41"/>
                    </a:lnTo>
                    <a:lnTo>
                      <a:pt x="1820" y="46"/>
                    </a:lnTo>
                    <a:lnTo>
                      <a:pt x="1821" y="53"/>
                    </a:lnTo>
                    <a:lnTo>
                      <a:pt x="1821" y="61"/>
                    </a:lnTo>
                    <a:lnTo>
                      <a:pt x="1821" y="69"/>
                    </a:lnTo>
                    <a:lnTo>
                      <a:pt x="1821" y="70"/>
                    </a:lnTo>
                    <a:lnTo>
                      <a:pt x="1821" y="71"/>
                    </a:lnTo>
                    <a:lnTo>
                      <a:pt x="1821" y="368"/>
                    </a:lnTo>
                    <a:lnTo>
                      <a:pt x="1817" y="368"/>
                    </a:lnTo>
                    <a:lnTo>
                      <a:pt x="1812" y="368"/>
                    </a:lnTo>
                    <a:lnTo>
                      <a:pt x="1806" y="368"/>
                    </a:lnTo>
                    <a:lnTo>
                      <a:pt x="1801" y="367"/>
                    </a:lnTo>
                    <a:lnTo>
                      <a:pt x="1801" y="91"/>
                    </a:lnTo>
                    <a:lnTo>
                      <a:pt x="1487" y="91"/>
                    </a:lnTo>
                    <a:lnTo>
                      <a:pt x="1487" y="72"/>
                    </a:lnTo>
                    <a:lnTo>
                      <a:pt x="1488" y="62"/>
                    </a:lnTo>
                    <a:lnTo>
                      <a:pt x="1487" y="47"/>
                    </a:lnTo>
                    <a:lnTo>
                      <a:pt x="1483" y="31"/>
                    </a:lnTo>
                    <a:lnTo>
                      <a:pt x="1473" y="15"/>
                    </a:lnTo>
                    <a:lnTo>
                      <a:pt x="1466" y="9"/>
                    </a:lnTo>
                    <a:lnTo>
                      <a:pt x="1460" y="3"/>
                    </a:lnTo>
                    <a:lnTo>
                      <a:pt x="1450" y="1"/>
                    </a:lnTo>
                    <a:lnTo>
                      <a:pt x="1441" y="0"/>
                    </a:lnTo>
                    <a:lnTo>
                      <a:pt x="1441" y="40"/>
                    </a:lnTo>
                    <a:lnTo>
                      <a:pt x="1442" y="40"/>
                    </a:lnTo>
                    <a:lnTo>
                      <a:pt x="1443" y="40"/>
                    </a:lnTo>
                    <a:lnTo>
                      <a:pt x="1443" y="41"/>
                    </a:lnTo>
                    <a:lnTo>
                      <a:pt x="1446" y="46"/>
                    </a:lnTo>
                    <a:lnTo>
                      <a:pt x="1447" y="53"/>
                    </a:lnTo>
                    <a:lnTo>
                      <a:pt x="1447" y="61"/>
                    </a:lnTo>
                    <a:lnTo>
                      <a:pt x="1447" y="69"/>
                    </a:lnTo>
                    <a:lnTo>
                      <a:pt x="1447" y="70"/>
                    </a:lnTo>
                    <a:lnTo>
                      <a:pt x="1447" y="71"/>
                    </a:lnTo>
                    <a:lnTo>
                      <a:pt x="1447" y="91"/>
                    </a:lnTo>
                    <a:lnTo>
                      <a:pt x="0" y="91"/>
                    </a:lnTo>
                    <a:lnTo>
                      <a:pt x="0" y="671"/>
                    </a:lnTo>
                    <a:lnTo>
                      <a:pt x="1243" y="671"/>
                    </a:lnTo>
                    <a:lnTo>
                      <a:pt x="1243" y="701"/>
                    </a:lnTo>
                    <a:lnTo>
                      <a:pt x="1101" y="701"/>
                    </a:lnTo>
                    <a:lnTo>
                      <a:pt x="1034" y="808"/>
                    </a:lnTo>
                    <a:lnTo>
                      <a:pt x="1081" y="808"/>
                    </a:lnTo>
                    <a:lnTo>
                      <a:pt x="1123" y="741"/>
                    </a:lnTo>
                    <a:lnTo>
                      <a:pt x="1170" y="741"/>
                    </a:lnTo>
                    <a:lnTo>
                      <a:pt x="1166" y="744"/>
                    </a:lnTo>
                    <a:lnTo>
                      <a:pt x="1160" y="746"/>
                    </a:lnTo>
                    <a:lnTo>
                      <a:pt x="1155" y="748"/>
                    </a:lnTo>
                    <a:lnTo>
                      <a:pt x="1151" y="751"/>
                    </a:lnTo>
                    <a:lnTo>
                      <a:pt x="1147" y="754"/>
                    </a:lnTo>
                    <a:lnTo>
                      <a:pt x="1143" y="758"/>
                    </a:lnTo>
                    <a:lnTo>
                      <a:pt x="1138" y="761"/>
                    </a:lnTo>
                    <a:lnTo>
                      <a:pt x="1135" y="765"/>
                    </a:lnTo>
                    <a:lnTo>
                      <a:pt x="1122" y="778"/>
                    </a:lnTo>
                    <a:lnTo>
                      <a:pt x="1114" y="794"/>
                    </a:lnTo>
                    <a:lnTo>
                      <a:pt x="1108" y="813"/>
                    </a:lnTo>
                    <a:lnTo>
                      <a:pt x="1106" y="831"/>
                    </a:lnTo>
                    <a:lnTo>
                      <a:pt x="1108" y="850"/>
                    </a:lnTo>
                    <a:lnTo>
                      <a:pt x="1114" y="868"/>
                    </a:lnTo>
                    <a:lnTo>
                      <a:pt x="1122" y="884"/>
                    </a:lnTo>
                    <a:lnTo>
                      <a:pt x="1135" y="899"/>
                    </a:lnTo>
                    <a:lnTo>
                      <a:pt x="1142" y="905"/>
                    </a:lnTo>
                    <a:lnTo>
                      <a:pt x="1149" y="911"/>
                    </a:lnTo>
                    <a:lnTo>
                      <a:pt x="1157" y="915"/>
                    </a:lnTo>
                    <a:lnTo>
                      <a:pt x="1165" y="920"/>
                    </a:lnTo>
                    <a:lnTo>
                      <a:pt x="1174" y="922"/>
                    </a:lnTo>
                    <a:lnTo>
                      <a:pt x="1183" y="925"/>
                    </a:lnTo>
                    <a:lnTo>
                      <a:pt x="1192" y="927"/>
                    </a:lnTo>
                    <a:lnTo>
                      <a:pt x="1202" y="927"/>
                    </a:lnTo>
                    <a:lnTo>
                      <a:pt x="1211" y="927"/>
                    </a:lnTo>
                    <a:lnTo>
                      <a:pt x="1220" y="925"/>
                    </a:lnTo>
                    <a:lnTo>
                      <a:pt x="1229" y="922"/>
                    </a:lnTo>
                    <a:lnTo>
                      <a:pt x="1238" y="920"/>
                    </a:lnTo>
                    <a:lnTo>
                      <a:pt x="1246" y="915"/>
                    </a:lnTo>
                    <a:lnTo>
                      <a:pt x="1254" y="911"/>
                    </a:lnTo>
                    <a:lnTo>
                      <a:pt x="1261" y="905"/>
                    </a:lnTo>
                    <a:lnTo>
                      <a:pt x="1268" y="899"/>
                    </a:lnTo>
                    <a:lnTo>
                      <a:pt x="1281" y="884"/>
                    </a:lnTo>
                    <a:lnTo>
                      <a:pt x="1290" y="868"/>
                    </a:lnTo>
                    <a:lnTo>
                      <a:pt x="1295" y="850"/>
                    </a:lnTo>
                    <a:lnTo>
                      <a:pt x="1297" y="831"/>
                    </a:lnTo>
                    <a:lnTo>
                      <a:pt x="1296" y="816"/>
                    </a:lnTo>
                    <a:lnTo>
                      <a:pt x="1293" y="801"/>
                    </a:lnTo>
                    <a:lnTo>
                      <a:pt x="1287" y="788"/>
                    </a:lnTo>
                    <a:lnTo>
                      <a:pt x="1279" y="776"/>
                    </a:lnTo>
                    <a:lnTo>
                      <a:pt x="1269" y="765"/>
                    </a:lnTo>
                    <a:lnTo>
                      <a:pt x="1258" y="755"/>
                    </a:lnTo>
                    <a:lnTo>
                      <a:pt x="1246" y="747"/>
                    </a:lnTo>
                    <a:lnTo>
                      <a:pt x="1233" y="741"/>
                    </a:lnTo>
                    <a:lnTo>
                      <a:pt x="1298" y="741"/>
                    </a:lnTo>
                    <a:lnTo>
                      <a:pt x="1312" y="701"/>
                    </a:lnTo>
                    <a:lnTo>
                      <a:pt x="1282" y="701"/>
                    </a:lnTo>
                    <a:lnTo>
                      <a:pt x="1282" y="671"/>
                    </a:lnTo>
                    <a:lnTo>
                      <a:pt x="1381" y="671"/>
                    </a:lnTo>
                    <a:lnTo>
                      <a:pt x="1381" y="670"/>
                    </a:lnTo>
                    <a:lnTo>
                      <a:pt x="1409" y="670"/>
                    </a:lnTo>
                    <a:lnTo>
                      <a:pt x="1409" y="671"/>
                    </a:lnTo>
                    <a:lnTo>
                      <a:pt x="1504" y="671"/>
                    </a:lnTo>
                    <a:lnTo>
                      <a:pt x="1504" y="701"/>
                    </a:lnTo>
                    <a:lnTo>
                      <a:pt x="1312" y="701"/>
                    </a:lnTo>
                    <a:lnTo>
                      <a:pt x="1298" y="7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" name="Freeform 102"/>
              <p:cNvSpPr>
                <a:spLocks/>
              </p:cNvSpPr>
              <p:nvPr/>
            </p:nvSpPr>
            <p:spPr bwMode="auto">
              <a:xfrm>
                <a:off x="8446" y="5007"/>
                <a:ext cx="72" cy="70"/>
              </a:xfrm>
              <a:custGeom>
                <a:avLst/>
                <a:gdLst>
                  <a:gd name="T0" fmla="*/ 0 w 145"/>
                  <a:gd name="T1" fmla="*/ 0 h 140"/>
                  <a:gd name="T2" fmla="*/ 10 w 145"/>
                  <a:gd name="T3" fmla="*/ 0 h 140"/>
                  <a:gd name="T4" fmla="*/ 18 w 145"/>
                  <a:gd name="T5" fmla="*/ 18 h 140"/>
                  <a:gd name="T6" fmla="*/ 6 w 145"/>
                  <a:gd name="T7" fmla="*/ 18 h 140"/>
                  <a:gd name="T8" fmla="*/ 0 w 145"/>
                  <a:gd name="T9" fmla="*/ 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140"/>
                  <a:gd name="T17" fmla="*/ 145 w 145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140">
                    <a:moveTo>
                      <a:pt x="0" y="0"/>
                    </a:moveTo>
                    <a:lnTo>
                      <a:pt x="87" y="0"/>
                    </a:lnTo>
                    <a:lnTo>
                      <a:pt x="145" y="140"/>
                    </a:lnTo>
                    <a:lnTo>
                      <a:pt x="53" y="1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" name="Freeform 103"/>
              <p:cNvSpPr>
                <a:spLocks/>
              </p:cNvSpPr>
              <p:nvPr/>
            </p:nvSpPr>
            <p:spPr bwMode="auto">
              <a:xfrm>
                <a:off x="8666" y="5326"/>
                <a:ext cx="40" cy="8"/>
              </a:xfrm>
              <a:custGeom>
                <a:avLst/>
                <a:gdLst>
                  <a:gd name="T0" fmla="*/ 0 w 79"/>
                  <a:gd name="T1" fmla="*/ 0 h 18"/>
                  <a:gd name="T2" fmla="*/ 10 w 79"/>
                  <a:gd name="T3" fmla="*/ 0 h 18"/>
                  <a:gd name="T4" fmla="*/ 10 w 79"/>
                  <a:gd name="T5" fmla="*/ 0 h 18"/>
                  <a:gd name="T6" fmla="*/ 9 w 79"/>
                  <a:gd name="T7" fmla="*/ 0 h 18"/>
                  <a:gd name="T8" fmla="*/ 9 w 79"/>
                  <a:gd name="T9" fmla="*/ 1 h 18"/>
                  <a:gd name="T10" fmla="*/ 8 w 79"/>
                  <a:gd name="T11" fmla="*/ 1 h 18"/>
                  <a:gd name="T12" fmla="*/ 7 w 79"/>
                  <a:gd name="T13" fmla="*/ 1 h 18"/>
                  <a:gd name="T14" fmla="*/ 7 w 79"/>
                  <a:gd name="T15" fmla="*/ 1 h 18"/>
                  <a:gd name="T16" fmla="*/ 6 w 79"/>
                  <a:gd name="T17" fmla="*/ 2 h 18"/>
                  <a:gd name="T18" fmla="*/ 5 w 79"/>
                  <a:gd name="T19" fmla="*/ 2 h 18"/>
                  <a:gd name="T20" fmla="*/ 5 w 79"/>
                  <a:gd name="T21" fmla="*/ 2 h 18"/>
                  <a:gd name="T22" fmla="*/ 4 w 79"/>
                  <a:gd name="T23" fmla="*/ 1 h 18"/>
                  <a:gd name="T24" fmla="*/ 3 w 79"/>
                  <a:gd name="T25" fmla="*/ 1 h 18"/>
                  <a:gd name="T26" fmla="*/ 3 w 79"/>
                  <a:gd name="T27" fmla="*/ 1 h 18"/>
                  <a:gd name="T28" fmla="*/ 2 w 79"/>
                  <a:gd name="T29" fmla="*/ 1 h 18"/>
                  <a:gd name="T30" fmla="*/ 1 w 79"/>
                  <a:gd name="T31" fmla="*/ 1 h 18"/>
                  <a:gd name="T32" fmla="*/ 1 w 79"/>
                  <a:gd name="T33" fmla="*/ 0 h 18"/>
                  <a:gd name="T34" fmla="*/ 0 w 79"/>
                  <a:gd name="T35" fmla="*/ 0 h 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9"/>
                  <a:gd name="T55" fmla="*/ 0 h 18"/>
                  <a:gd name="T56" fmla="*/ 79 w 79"/>
                  <a:gd name="T57" fmla="*/ 18 h 1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9" h="18">
                    <a:moveTo>
                      <a:pt x="0" y="0"/>
                    </a:moveTo>
                    <a:lnTo>
                      <a:pt x="79" y="0"/>
                    </a:lnTo>
                    <a:lnTo>
                      <a:pt x="75" y="4"/>
                    </a:lnTo>
                    <a:lnTo>
                      <a:pt x="71" y="7"/>
                    </a:lnTo>
                    <a:lnTo>
                      <a:pt x="67" y="11"/>
                    </a:lnTo>
                    <a:lnTo>
                      <a:pt x="62" y="13"/>
                    </a:lnTo>
                    <a:lnTo>
                      <a:pt x="56" y="15"/>
                    </a:lnTo>
                    <a:lnTo>
                      <a:pt x="52" y="16"/>
                    </a:lnTo>
                    <a:lnTo>
                      <a:pt x="46" y="18"/>
                    </a:lnTo>
                    <a:lnTo>
                      <a:pt x="40" y="18"/>
                    </a:lnTo>
                    <a:lnTo>
                      <a:pt x="34" y="18"/>
                    </a:lnTo>
                    <a:lnTo>
                      <a:pt x="29" y="16"/>
                    </a:lnTo>
                    <a:lnTo>
                      <a:pt x="24" y="15"/>
                    </a:lnTo>
                    <a:lnTo>
                      <a:pt x="18" y="13"/>
                    </a:lnTo>
                    <a:lnTo>
                      <a:pt x="14" y="11"/>
                    </a:lnTo>
                    <a:lnTo>
                      <a:pt x="8" y="8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" name="Freeform 104"/>
              <p:cNvSpPr>
                <a:spLocks/>
              </p:cNvSpPr>
              <p:nvPr/>
            </p:nvSpPr>
            <p:spPr bwMode="auto">
              <a:xfrm>
                <a:off x="7674" y="5248"/>
                <a:ext cx="509" cy="109"/>
              </a:xfrm>
              <a:custGeom>
                <a:avLst/>
                <a:gdLst>
                  <a:gd name="T0" fmla="*/ 6 w 1018"/>
                  <a:gd name="T1" fmla="*/ 15 h 218"/>
                  <a:gd name="T2" fmla="*/ 16 w 1018"/>
                  <a:gd name="T3" fmla="*/ 5 h 218"/>
                  <a:gd name="T4" fmla="*/ 15 w 1018"/>
                  <a:gd name="T5" fmla="*/ 6 h 218"/>
                  <a:gd name="T6" fmla="*/ 14 w 1018"/>
                  <a:gd name="T7" fmla="*/ 7 h 218"/>
                  <a:gd name="T8" fmla="*/ 11 w 1018"/>
                  <a:gd name="T9" fmla="*/ 11 h 218"/>
                  <a:gd name="T10" fmla="*/ 10 w 1018"/>
                  <a:gd name="T11" fmla="*/ 15 h 218"/>
                  <a:gd name="T12" fmla="*/ 11 w 1018"/>
                  <a:gd name="T13" fmla="*/ 20 h 218"/>
                  <a:gd name="T14" fmla="*/ 14 w 1018"/>
                  <a:gd name="T15" fmla="*/ 24 h 218"/>
                  <a:gd name="T16" fmla="*/ 16 w 1018"/>
                  <a:gd name="T17" fmla="*/ 26 h 218"/>
                  <a:gd name="T18" fmla="*/ 18 w 1018"/>
                  <a:gd name="T19" fmla="*/ 27 h 218"/>
                  <a:gd name="T20" fmla="*/ 20 w 1018"/>
                  <a:gd name="T21" fmla="*/ 27 h 218"/>
                  <a:gd name="T22" fmla="*/ 22 w 1018"/>
                  <a:gd name="T23" fmla="*/ 27 h 218"/>
                  <a:gd name="T24" fmla="*/ 25 w 1018"/>
                  <a:gd name="T25" fmla="*/ 27 h 218"/>
                  <a:gd name="T26" fmla="*/ 27 w 1018"/>
                  <a:gd name="T27" fmla="*/ 27 h 218"/>
                  <a:gd name="T28" fmla="*/ 29 w 1018"/>
                  <a:gd name="T29" fmla="*/ 26 h 218"/>
                  <a:gd name="T30" fmla="*/ 31 w 1018"/>
                  <a:gd name="T31" fmla="*/ 24 h 218"/>
                  <a:gd name="T32" fmla="*/ 33 w 1018"/>
                  <a:gd name="T33" fmla="*/ 20 h 218"/>
                  <a:gd name="T34" fmla="*/ 34 w 1018"/>
                  <a:gd name="T35" fmla="*/ 15 h 218"/>
                  <a:gd name="T36" fmla="*/ 34 w 1018"/>
                  <a:gd name="T37" fmla="*/ 13 h 218"/>
                  <a:gd name="T38" fmla="*/ 32 w 1018"/>
                  <a:gd name="T39" fmla="*/ 10 h 218"/>
                  <a:gd name="T40" fmla="*/ 30 w 1018"/>
                  <a:gd name="T41" fmla="*/ 7 h 218"/>
                  <a:gd name="T42" fmla="*/ 28 w 1018"/>
                  <a:gd name="T43" fmla="*/ 5 h 218"/>
                  <a:gd name="T44" fmla="*/ 42 w 1018"/>
                  <a:gd name="T45" fmla="*/ 6 h 218"/>
                  <a:gd name="T46" fmla="*/ 41 w 1018"/>
                  <a:gd name="T47" fmla="*/ 7 h 218"/>
                  <a:gd name="T48" fmla="*/ 39 w 1018"/>
                  <a:gd name="T49" fmla="*/ 9 h 218"/>
                  <a:gd name="T50" fmla="*/ 37 w 1018"/>
                  <a:gd name="T51" fmla="*/ 14 h 218"/>
                  <a:gd name="T52" fmla="*/ 37 w 1018"/>
                  <a:gd name="T53" fmla="*/ 18 h 218"/>
                  <a:gd name="T54" fmla="*/ 39 w 1018"/>
                  <a:gd name="T55" fmla="*/ 22 h 218"/>
                  <a:gd name="T56" fmla="*/ 41 w 1018"/>
                  <a:gd name="T57" fmla="*/ 25 h 218"/>
                  <a:gd name="T58" fmla="*/ 43 w 1018"/>
                  <a:gd name="T59" fmla="*/ 26 h 218"/>
                  <a:gd name="T60" fmla="*/ 45 w 1018"/>
                  <a:gd name="T61" fmla="*/ 27 h 218"/>
                  <a:gd name="T62" fmla="*/ 47 w 1018"/>
                  <a:gd name="T63" fmla="*/ 27 h 218"/>
                  <a:gd name="T64" fmla="*/ 50 w 1018"/>
                  <a:gd name="T65" fmla="*/ 27 h 218"/>
                  <a:gd name="T66" fmla="*/ 52 w 1018"/>
                  <a:gd name="T67" fmla="*/ 27 h 218"/>
                  <a:gd name="T68" fmla="*/ 54 w 1018"/>
                  <a:gd name="T69" fmla="*/ 26 h 218"/>
                  <a:gd name="T70" fmla="*/ 56 w 1018"/>
                  <a:gd name="T71" fmla="*/ 25 h 218"/>
                  <a:gd name="T72" fmla="*/ 58 w 1018"/>
                  <a:gd name="T73" fmla="*/ 22 h 218"/>
                  <a:gd name="T74" fmla="*/ 60 w 1018"/>
                  <a:gd name="T75" fmla="*/ 18 h 218"/>
                  <a:gd name="T76" fmla="*/ 60 w 1018"/>
                  <a:gd name="T77" fmla="*/ 14 h 218"/>
                  <a:gd name="T78" fmla="*/ 59 w 1018"/>
                  <a:gd name="T79" fmla="*/ 11 h 218"/>
                  <a:gd name="T80" fmla="*/ 58 w 1018"/>
                  <a:gd name="T81" fmla="*/ 8 h 218"/>
                  <a:gd name="T82" fmla="*/ 56 w 1018"/>
                  <a:gd name="T83" fmla="*/ 6 h 218"/>
                  <a:gd name="T84" fmla="*/ 125 w 1018"/>
                  <a:gd name="T85" fmla="*/ 5 h 218"/>
                  <a:gd name="T86" fmla="*/ 4 w 1018"/>
                  <a:gd name="T87" fmla="*/ 0 h 21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18"/>
                  <a:gd name="T133" fmla="*/ 0 h 218"/>
                  <a:gd name="T134" fmla="*/ 1018 w 1018"/>
                  <a:gd name="T135" fmla="*/ 218 h 21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18" h="218">
                    <a:moveTo>
                      <a:pt x="0" y="121"/>
                    </a:moveTo>
                    <a:lnTo>
                      <a:pt x="43" y="120"/>
                    </a:lnTo>
                    <a:lnTo>
                      <a:pt x="63" y="40"/>
                    </a:lnTo>
                    <a:lnTo>
                      <a:pt x="127" y="40"/>
                    </a:lnTo>
                    <a:lnTo>
                      <a:pt x="122" y="44"/>
                    </a:lnTo>
                    <a:lnTo>
                      <a:pt x="116" y="47"/>
                    </a:lnTo>
                    <a:lnTo>
                      <a:pt x="112" y="50"/>
                    </a:lnTo>
                    <a:lnTo>
                      <a:pt x="106" y="55"/>
                    </a:lnTo>
                    <a:lnTo>
                      <a:pt x="95" y="70"/>
                    </a:lnTo>
                    <a:lnTo>
                      <a:pt x="85" y="86"/>
                    </a:lnTo>
                    <a:lnTo>
                      <a:pt x="81" y="105"/>
                    </a:lnTo>
                    <a:lnTo>
                      <a:pt x="78" y="123"/>
                    </a:lnTo>
                    <a:lnTo>
                      <a:pt x="81" y="141"/>
                    </a:lnTo>
                    <a:lnTo>
                      <a:pt x="85" y="160"/>
                    </a:lnTo>
                    <a:lnTo>
                      <a:pt x="95" y="176"/>
                    </a:lnTo>
                    <a:lnTo>
                      <a:pt x="106" y="190"/>
                    </a:lnTo>
                    <a:lnTo>
                      <a:pt x="113" y="197"/>
                    </a:lnTo>
                    <a:lnTo>
                      <a:pt x="121" y="201"/>
                    </a:lnTo>
                    <a:lnTo>
                      <a:pt x="129" y="207"/>
                    </a:lnTo>
                    <a:lnTo>
                      <a:pt x="137" y="211"/>
                    </a:lnTo>
                    <a:lnTo>
                      <a:pt x="146" y="214"/>
                    </a:lnTo>
                    <a:lnTo>
                      <a:pt x="156" y="215"/>
                    </a:lnTo>
                    <a:lnTo>
                      <a:pt x="165" y="218"/>
                    </a:lnTo>
                    <a:lnTo>
                      <a:pt x="174" y="218"/>
                    </a:lnTo>
                    <a:lnTo>
                      <a:pt x="183" y="218"/>
                    </a:lnTo>
                    <a:lnTo>
                      <a:pt x="193" y="215"/>
                    </a:lnTo>
                    <a:lnTo>
                      <a:pt x="202" y="214"/>
                    </a:lnTo>
                    <a:lnTo>
                      <a:pt x="211" y="211"/>
                    </a:lnTo>
                    <a:lnTo>
                      <a:pt x="219" y="207"/>
                    </a:lnTo>
                    <a:lnTo>
                      <a:pt x="227" y="201"/>
                    </a:lnTo>
                    <a:lnTo>
                      <a:pt x="234" y="197"/>
                    </a:lnTo>
                    <a:lnTo>
                      <a:pt x="241" y="190"/>
                    </a:lnTo>
                    <a:lnTo>
                      <a:pt x="254" y="176"/>
                    </a:lnTo>
                    <a:lnTo>
                      <a:pt x="262" y="160"/>
                    </a:lnTo>
                    <a:lnTo>
                      <a:pt x="267" y="141"/>
                    </a:lnTo>
                    <a:lnTo>
                      <a:pt x="269" y="123"/>
                    </a:lnTo>
                    <a:lnTo>
                      <a:pt x="267" y="110"/>
                    </a:lnTo>
                    <a:lnTo>
                      <a:pt x="265" y="98"/>
                    </a:lnTo>
                    <a:lnTo>
                      <a:pt x="260" y="85"/>
                    </a:lnTo>
                    <a:lnTo>
                      <a:pt x="255" y="75"/>
                    </a:lnTo>
                    <a:lnTo>
                      <a:pt x="248" y="64"/>
                    </a:lnTo>
                    <a:lnTo>
                      <a:pt x="240" y="55"/>
                    </a:lnTo>
                    <a:lnTo>
                      <a:pt x="231" y="47"/>
                    </a:lnTo>
                    <a:lnTo>
                      <a:pt x="220" y="40"/>
                    </a:lnTo>
                    <a:lnTo>
                      <a:pt x="338" y="40"/>
                    </a:lnTo>
                    <a:lnTo>
                      <a:pt x="332" y="44"/>
                    </a:lnTo>
                    <a:lnTo>
                      <a:pt x="326" y="47"/>
                    </a:lnTo>
                    <a:lnTo>
                      <a:pt x="322" y="50"/>
                    </a:lnTo>
                    <a:lnTo>
                      <a:pt x="317" y="55"/>
                    </a:lnTo>
                    <a:lnTo>
                      <a:pt x="305" y="70"/>
                    </a:lnTo>
                    <a:lnTo>
                      <a:pt x="296" y="86"/>
                    </a:lnTo>
                    <a:lnTo>
                      <a:pt x="292" y="105"/>
                    </a:lnTo>
                    <a:lnTo>
                      <a:pt x="289" y="123"/>
                    </a:lnTo>
                    <a:lnTo>
                      <a:pt x="292" y="141"/>
                    </a:lnTo>
                    <a:lnTo>
                      <a:pt x="296" y="160"/>
                    </a:lnTo>
                    <a:lnTo>
                      <a:pt x="305" y="176"/>
                    </a:lnTo>
                    <a:lnTo>
                      <a:pt x="317" y="190"/>
                    </a:lnTo>
                    <a:lnTo>
                      <a:pt x="324" y="197"/>
                    </a:lnTo>
                    <a:lnTo>
                      <a:pt x="332" y="201"/>
                    </a:lnTo>
                    <a:lnTo>
                      <a:pt x="340" y="207"/>
                    </a:lnTo>
                    <a:lnTo>
                      <a:pt x="348" y="211"/>
                    </a:lnTo>
                    <a:lnTo>
                      <a:pt x="356" y="214"/>
                    </a:lnTo>
                    <a:lnTo>
                      <a:pt x="365" y="215"/>
                    </a:lnTo>
                    <a:lnTo>
                      <a:pt x="375" y="218"/>
                    </a:lnTo>
                    <a:lnTo>
                      <a:pt x="384" y="218"/>
                    </a:lnTo>
                    <a:lnTo>
                      <a:pt x="393" y="218"/>
                    </a:lnTo>
                    <a:lnTo>
                      <a:pt x="403" y="215"/>
                    </a:lnTo>
                    <a:lnTo>
                      <a:pt x="413" y="214"/>
                    </a:lnTo>
                    <a:lnTo>
                      <a:pt x="421" y="211"/>
                    </a:lnTo>
                    <a:lnTo>
                      <a:pt x="429" y="207"/>
                    </a:lnTo>
                    <a:lnTo>
                      <a:pt x="437" y="201"/>
                    </a:lnTo>
                    <a:lnTo>
                      <a:pt x="445" y="197"/>
                    </a:lnTo>
                    <a:lnTo>
                      <a:pt x="452" y="190"/>
                    </a:lnTo>
                    <a:lnTo>
                      <a:pt x="464" y="176"/>
                    </a:lnTo>
                    <a:lnTo>
                      <a:pt x="472" y="160"/>
                    </a:lnTo>
                    <a:lnTo>
                      <a:pt x="478" y="141"/>
                    </a:lnTo>
                    <a:lnTo>
                      <a:pt x="479" y="123"/>
                    </a:lnTo>
                    <a:lnTo>
                      <a:pt x="478" y="110"/>
                    </a:lnTo>
                    <a:lnTo>
                      <a:pt x="476" y="98"/>
                    </a:lnTo>
                    <a:lnTo>
                      <a:pt x="471" y="85"/>
                    </a:lnTo>
                    <a:lnTo>
                      <a:pt x="466" y="75"/>
                    </a:lnTo>
                    <a:lnTo>
                      <a:pt x="459" y="64"/>
                    </a:lnTo>
                    <a:lnTo>
                      <a:pt x="451" y="55"/>
                    </a:lnTo>
                    <a:lnTo>
                      <a:pt x="441" y="47"/>
                    </a:lnTo>
                    <a:lnTo>
                      <a:pt x="431" y="40"/>
                    </a:lnTo>
                    <a:lnTo>
                      <a:pt x="994" y="40"/>
                    </a:lnTo>
                    <a:lnTo>
                      <a:pt x="1018" y="0"/>
                    </a:lnTo>
                    <a:lnTo>
                      <a:pt x="32" y="0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" name="Freeform 105"/>
              <p:cNvSpPr>
                <a:spLocks/>
              </p:cNvSpPr>
              <p:nvPr/>
            </p:nvSpPr>
            <p:spPr bwMode="auto">
              <a:xfrm>
                <a:off x="8239" y="5283"/>
                <a:ext cx="55" cy="55"/>
              </a:xfrm>
              <a:custGeom>
                <a:avLst/>
                <a:gdLst>
                  <a:gd name="T0" fmla="*/ 7 w 111"/>
                  <a:gd name="T1" fmla="*/ 0 h 111"/>
                  <a:gd name="T2" fmla="*/ 7 w 111"/>
                  <a:gd name="T3" fmla="*/ 0 h 111"/>
                  <a:gd name="T4" fmla="*/ 8 w 111"/>
                  <a:gd name="T5" fmla="*/ 0 h 111"/>
                  <a:gd name="T6" fmla="*/ 9 w 111"/>
                  <a:gd name="T7" fmla="*/ 0 h 111"/>
                  <a:gd name="T8" fmla="*/ 9 w 111"/>
                  <a:gd name="T9" fmla="*/ 0 h 111"/>
                  <a:gd name="T10" fmla="*/ 10 w 111"/>
                  <a:gd name="T11" fmla="*/ 0 h 111"/>
                  <a:gd name="T12" fmla="*/ 10 w 111"/>
                  <a:gd name="T13" fmla="*/ 1 h 111"/>
                  <a:gd name="T14" fmla="*/ 11 w 111"/>
                  <a:gd name="T15" fmla="*/ 1 h 111"/>
                  <a:gd name="T16" fmla="*/ 11 w 111"/>
                  <a:gd name="T17" fmla="*/ 2 h 111"/>
                  <a:gd name="T18" fmla="*/ 12 w 111"/>
                  <a:gd name="T19" fmla="*/ 3 h 111"/>
                  <a:gd name="T20" fmla="*/ 13 w 111"/>
                  <a:gd name="T21" fmla="*/ 4 h 111"/>
                  <a:gd name="T22" fmla="*/ 13 w 111"/>
                  <a:gd name="T23" fmla="*/ 5 h 111"/>
                  <a:gd name="T24" fmla="*/ 13 w 111"/>
                  <a:gd name="T25" fmla="*/ 6 h 111"/>
                  <a:gd name="T26" fmla="*/ 13 w 111"/>
                  <a:gd name="T27" fmla="*/ 8 h 111"/>
                  <a:gd name="T28" fmla="*/ 13 w 111"/>
                  <a:gd name="T29" fmla="*/ 9 h 111"/>
                  <a:gd name="T30" fmla="*/ 12 w 111"/>
                  <a:gd name="T31" fmla="*/ 10 h 111"/>
                  <a:gd name="T32" fmla="*/ 11 w 111"/>
                  <a:gd name="T33" fmla="*/ 11 h 111"/>
                  <a:gd name="T34" fmla="*/ 11 w 111"/>
                  <a:gd name="T35" fmla="*/ 12 h 111"/>
                  <a:gd name="T36" fmla="*/ 10 w 111"/>
                  <a:gd name="T37" fmla="*/ 12 h 111"/>
                  <a:gd name="T38" fmla="*/ 10 w 111"/>
                  <a:gd name="T39" fmla="*/ 13 h 111"/>
                  <a:gd name="T40" fmla="*/ 9 w 111"/>
                  <a:gd name="T41" fmla="*/ 13 h 111"/>
                  <a:gd name="T42" fmla="*/ 9 w 111"/>
                  <a:gd name="T43" fmla="*/ 13 h 111"/>
                  <a:gd name="T44" fmla="*/ 8 w 111"/>
                  <a:gd name="T45" fmla="*/ 13 h 111"/>
                  <a:gd name="T46" fmla="*/ 7 w 111"/>
                  <a:gd name="T47" fmla="*/ 13 h 111"/>
                  <a:gd name="T48" fmla="*/ 7 w 111"/>
                  <a:gd name="T49" fmla="*/ 13 h 111"/>
                  <a:gd name="T50" fmla="*/ 5 w 111"/>
                  <a:gd name="T51" fmla="*/ 13 h 111"/>
                  <a:gd name="T52" fmla="*/ 4 w 111"/>
                  <a:gd name="T53" fmla="*/ 13 h 111"/>
                  <a:gd name="T54" fmla="*/ 3 w 111"/>
                  <a:gd name="T55" fmla="*/ 12 h 111"/>
                  <a:gd name="T56" fmla="*/ 2 w 111"/>
                  <a:gd name="T57" fmla="*/ 11 h 111"/>
                  <a:gd name="T58" fmla="*/ 1 w 111"/>
                  <a:gd name="T59" fmla="*/ 10 h 111"/>
                  <a:gd name="T60" fmla="*/ 0 w 111"/>
                  <a:gd name="T61" fmla="*/ 9 h 111"/>
                  <a:gd name="T62" fmla="*/ 0 w 111"/>
                  <a:gd name="T63" fmla="*/ 8 h 111"/>
                  <a:gd name="T64" fmla="*/ 0 w 111"/>
                  <a:gd name="T65" fmla="*/ 6 h 111"/>
                  <a:gd name="T66" fmla="*/ 0 w 111"/>
                  <a:gd name="T67" fmla="*/ 5 h 111"/>
                  <a:gd name="T68" fmla="*/ 0 w 111"/>
                  <a:gd name="T69" fmla="*/ 4 h 111"/>
                  <a:gd name="T70" fmla="*/ 1 w 111"/>
                  <a:gd name="T71" fmla="*/ 3 h 111"/>
                  <a:gd name="T72" fmla="*/ 2 w 111"/>
                  <a:gd name="T73" fmla="*/ 2 h 111"/>
                  <a:gd name="T74" fmla="*/ 2 w 111"/>
                  <a:gd name="T75" fmla="*/ 1 h 111"/>
                  <a:gd name="T76" fmla="*/ 3 w 111"/>
                  <a:gd name="T77" fmla="*/ 1 h 111"/>
                  <a:gd name="T78" fmla="*/ 3 w 111"/>
                  <a:gd name="T79" fmla="*/ 0 h 111"/>
                  <a:gd name="T80" fmla="*/ 4 w 111"/>
                  <a:gd name="T81" fmla="*/ 0 h 111"/>
                  <a:gd name="T82" fmla="*/ 4 w 111"/>
                  <a:gd name="T83" fmla="*/ 0 h 111"/>
                  <a:gd name="T84" fmla="*/ 5 w 111"/>
                  <a:gd name="T85" fmla="*/ 0 h 111"/>
                  <a:gd name="T86" fmla="*/ 6 w 111"/>
                  <a:gd name="T87" fmla="*/ 0 h 111"/>
                  <a:gd name="T88" fmla="*/ 7 w 111"/>
                  <a:gd name="T89" fmla="*/ 0 h 11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1"/>
                  <a:gd name="T136" fmla="*/ 0 h 111"/>
                  <a:gd name="T137" fmla="*/ 111 w 111"/>
                  <a:gd name="T138" fmla="*/ 111 h 11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1" h="111">
                    <a:moveTo>
                      <a:pt x="56" y="0"/>
                    </a:moveTo>
                    <a:lnTo>
                      <a:pt x="61" y="0"/>
                    </a:lnTo>
                    <a:lnTo>
                      <a:pt x="67" y="1"/>
                    </a:lnTo>
                    <a:lnTo>
                      <a:pt x="72" y="2"/>
                    </a:lnTo>
                    <a:lnTo>
                      <a:pt x="77" y="5"/>
                    </a:lnTo>
                    <a:lnTo>
                      <a:pt x="82" y="7"/>
                    </a:lnTo>
                    <a:lnTo>
                      <a:pt x="87" y="9"/>
                    </a:lnTo>
                    <a:lnTo>
                      <a:pt x="90" y="13"/>
                    </a:lnTo>
                    <a:lnTo>
                      <a:pt x="95" y="16"/>
                    </a:lnTo>
                    <a:lnTo>
                      <a:pt x="102" y="24"/>
                    </a:lnTo>
                    <a:lnTo>
                      <a:pt x="106" y="33"/>
                    </a:lnTo>
                    <a:lnTo>
                      <a:pt x="110" y="44"/>
                    </a:lnTo>
                    <a:lnTo>
                      <a:pt x="111" y="55"/>
                    </a:lnTo>
                    <a:lnTo>
                      <a:pt x="110" y="67"/>
                    </a:lnTo>
                    <a:lnTo>
                      <a:pt x="106" y="76"/>
                    </a:lnTo>
                    <a:lnTo>
                      <a:pt x="102" y="86"/>
                    </a:lnTo>
                    <a:lnTo>
                      <a:pt x="95" y="95"/>
                    </a:lnTo>
                    <a:lnTo>
                      <a:pt x="90" y="98"/>
                    </a:lnTo>
                    <a:lnTo>
                      <a:pt x="87" y="101"/>
                    </a:lnTo>
                    <a:lnTo>
                      <a:pt x="82" y="104"/>
                    </a:lnTo>
                    <a:lnTo>
                      <a:pt x="77" y="106"/>
                    </a:lnTo>
                    <a:lnTo>
                      <a:pt x="72" y="108"/>
                    </a:lnTo>
                    <a:lnTo>
                      <a:pt x="67" y="109"/>
                    </a:lnTo>
                    <a:lnTo>
                      <a:pt x="61" y="111"/>
                    </a:lnTo>
                    <a:lnTo>
                      <a:pt x="56" y="111"/>
                    </a:lnTo>
                    <a:lnTo>
                      <a:pt x="44" y="109"/>
                    </a:lnTo>
                    <a:lnTo>
                      <a:pt x="35" y="106"/>
                    </a:lnTo>
                    <a:lnTo>
                      <a:pt x="24" y="101"/>
                    </a:lnTo>
                    <a:lnTo>
                      <a:pt x="16" y="95"/>
                    </a:lnTo>
                    <a:lnTo>
                      <a:pt x="9" y="86"/>
                    </a:lnTo>
                    <a:lnTo>
                      <a:pt x="5" y="77"/>
                    </a:lnTo>
                    <a:lnTo>
                      <a:pt x="1" y="67"/>
                    </a:lnTo>
                    <a:lnTo>
                      <a:pt x="0" y="55"/>
                    </a:lnTo>
                    <a:lnTo>
                      <a:pt x="1" y="44"/>
                    </a:lnTo>
                    <a:lnTo>
                      <a:pt x="5" y="33"/>
                    </a:lnTo>
                    <a:lnTo>
                      <a:pt x="9" y="24"/>
                    </a:lnTo>
                    <a:lnTo>
                      <a:pt x="16" y="16"/>
                    </a:lnTo>
                    <a:lnTo>
                      <a:pt x="21" y="13"/>
                    </a:lnTo>
                    <a:lnTo>
                      <a:pt x="24" y="9"/>
                    </a:lnTo>
                    <a:lnTo>
                      <a:pt x="29" y="7"/>
                    </a:lnTo>
                    <a:lnTo>
                      <a:pt x="35" y="5"/>
                    </a:lnTo>
                    <a:lnTo>
                      <a:pt x="39" y="2"/>
                    </a:lnTo>
                    <a:lnTo>
                      <a:pt x="44" y="1"/>
                    </a:lnTo>
                    <a:lnTo>
                      <a:pt x="50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" name="Freeform 106"/>
              <p:cNvSpPr>
                <a:spLocks/>
              </p:cNvSpPr>
              <p:nvPr/>
            </p:nvSpPr>
            <p:spPr bwMode="auto">
              <a:xfrm>
                <a:off x="8390" y="4960"/>
                <a:ext cx="157" cy="251"/>
              </a:xfrm>
              <a:custGeom>
                <a:avLst/>
                <a:gdLst>
                  <a:gd name="T0" fmla="*/ 40 w 313"/>
                  <a:gd name="T1" fmla="*/ 30 h 501"/>
                  <a:gd name="T2" fmla="*/ 39 w 313"/>
                  <a:gd name="T3" fmla="*/ 30 h 501"/>
                  <a:gd name="T4" fmla="*/ 39 w 313"/>
                  <a:gd name="T5" fmla="*/ 30 h 501"/>
                  <a:gd name="T6" fmla="*/ 38 w 313"/>
                  <a:gd name="T7" fmla="*/ 30 h 501"/>
                  <a:gd name="T8" fmla="*/ 38 w 313"/>
                  <a:gd name="T9" fmla="*/ 30 h 501"/>
                  <a:gd name="T10" fmla="*/ 29 w 313"/>
                  <a:gd name="T11" fmla="*/ 7 h 501"/>
                  <a:gd name="T12" fmla="*/ 7 w 313"/>
                  <a:gd name="T13" fmla="*/ 7 h 501"/>
                  <a:gd name="T14" fmla="*/ 16 w 313"/>
                  <a:gd name="T15" fmla="*/ 30 h 501"/>
                  <a:gd name="T16" fmla="*/ 14 w 313"/>
                  <a:gd name="T17" fmla="*/ 30 h 501"/>
                  <a:gd name="T18" fmla="*/ 13 w 313"/>
                  <a:gd name="T19" fmla="*/ 30 h 501"/>
                  <a:gd name="T20" fmla="*/ 12 w 313"/>
                  <a:gd name="T21" fmla="*/ 30 h 501"/>
                  <a:gd name="T22" fmla="*/ 10 w 313"/>
                  <a:gd name="T23" fmla="*/ 30 h 501"/>
                  <a:gd name="T24" fmla="*/ 9 w 313"/>
                  <a:gd name="T25" fmla="*/ 30 h 501"/>
                  <a:gd name="T26" fmla="*/ 8 w 313"/>
                  <a:gd name="T27" fmla="*/ 30 h 501"/>
                  <a:gd name="T28" fmla="*/ 8 w 313"/>
                  <a:gd name="T29" fmla="*/ 30 h 501"/>
                  <a:gd name="T30" fmla="*/ 7 w 313"/>
                  <a:gd name="T31" fmla="*/ 30 h 501"/>
                  <a:gd name="T32" fmla="*/ 7 w 313"/>
                  <a:gd name="T33" fmla="*/ 63 h 501"/>
                  <a:gd name="T34" fmla="*/ 3 w 313"/>
                  <a:gd name="T35" fmla="*/ 63 h 501"/>
                  <a:gd name="T36" fmla="*/ 3 w 313"/>
                  <a:gd name="T37" fmla="*/ 63 h 501"/>
                  <a:gd name="T38" fmla="*/ 0 w 313"/>
                  <a:gd name="T39" fmla="*/ 63 h 501"/>
                  <a:gd name="T40" fmla="*/ 0 w 313"/>
                  <a:gd name="T41" fmla="*/ 35 h 501"/>
                  <a:gd name="T42" fmla="*/ 5 w 313"/>
                  <a:gd name="T43" fmla="*/ 35 h 501"/>
                  <a:gd name="T44" fmla="*/ 5 w 313"/>
                  <a:gd name="T45" fmla="*/ 0 h 501"/>
                  <a:gd name="T46" fmla="*/ 40 w 313"/>
                  <a:gd name="T47" fmla="*/ 0 h 501"/>
                  <a:gd name="T48" fmla="*/ 40 w 313"/>
                  <a:gd name="T49" fmla="*/ 30 h 50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13"/>
                  <a:gd name="T76" fmla="*/ 0 h 501"/>
                  <a:gd name="T77" fmla="*/ 313 w 313"/>
                  <a:gd name="T78" fmla="*/ 501 h 50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13" h="501">
                    <a:moveTo>
                      <a:pt x="313" y="236"/>
                    </a:moveTo>
                    <a:lnTo>
                      <a:pt x="310" y="236"/>
                    </a:lnTo>
                    <a:lnTo>
                      <a:pt x="308" y="236"/>
                    </a:lnTo>
                    <a:lnTo>
                      <a:pt x="304" y="236"/>
                    </a:lnTo>
                    <a:lnTo>
                      <a:pt x="302" y="236"/>
                    </a:lnTo>
                    <a:lnTo>
                      <a:pt x="226" y="53"/>
                    </a:lnTo>
                    <a:lnTo>
                      <a:pt x="53" y="53"/>
                    </a:lnTo>
                    <a:lnTo>
                      <a:pt x="124" y="237"/>
                    </a:lnTo>
                    <a:lnTo>
                      <a:pt x="112" y="237"/>
                    </a:lnTo>
                    <a:lnTo>
                      <a:pt x="100" y="237"/>
                    </a:lnTo>
                    <a:lnTo>
                      <a:pt x="89" y="237"/>
                    </a:lnTo>
                    <a:lnTo>
                      <a:pt x="78" y="237"/>
                    </a:lnTo>
                    <a:lnTo>
                      <a:pt x="69" y="238"/>
                    </a:lnTo>
                    <a:lnTo>
                      <a:pt x="62" y="238"/>
                    </a:lnTo>
                    <a:lnTo>
                      <a:pt x="58" y="238"/>
                    </a:lnTo>
                    <a:lnTo>
                      <a:pt x="56" y="238"/>
                    </a:lnTo>
                    <a:lnTo>
                      <a:pt x="56" y="501"/>
                    </a:lnTo>
                    <a:lnTo>
                      <a:pt x="22" y="501"/>
                    </a:lnTo>
                    <a:lnTo>
                      <a:pt x="22" y="500"/>
                    </a:lnTo>
                    <a:lnTo>
                      <a:pt x="0" y="500"/>
                    </a:lnTo>
                    <a:lnTo>
                      <a:pt x="0" y="276"/>
                    </a:lnTo>
                    <a:lnTo>
                      <a:pt x="39" y="276"/>
                    </a:lnTo>
                    <a:lnTo>
                      <a:pt x="39" y="0"/>
                    </a:lnTo>
                    <a:lnTo>
                      <a:pt x="313" y="0"/>
                    </a:lnTo>
                    <a:lnTo>
                      <a:pt x="313" y="2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" name="Freeform 107"/>
              <p:cNvSpPr>
                <a:spLocks/>
              </p:cNvSpPr>
              <p:nvPr/>
            </p:nvSpPr>
            <p:spPr bwMode="auto">
              <a:xfrm>
                <a:off x="8499" y="5286"/>
                <a:ext cx="55" cy="55"/>
              </a:xfrm>
              <a:custGeom>
                <a:avLst/>
                <a:gdLst>
                  <a:gd name="T0" fmla="*/ 0 w 110"/>
                  <a:gd name="T1" fmla="*/ 7 h 110"/>
                  <a:gd name="T2" fmla="*/ 1 w 110"/>
                  <a:gd name="T3" fmla="*/ 6 h 110"/>
                  <a:gd name="T4" fmla="*/ 1 w 110"/>
                  <a:gd name="T5" fmla="*/ 5 h 110"/>
                  <a:gd name="T6" fmla="*/ 2 w 110"/>
                  <a:gd name="T7" fmla="*/ 3 h 110"/>
                  <a:gd name="T8" fmla="*/ 3 w 110"/>
                  <a:gd name="T9" fmla="*/ 2 h 110"/>
                  <a:gd name="T10" fmla="*/ 3 w 110"/>
                  <a:gd name="T11" fmla="*/ 2 h 110"/>
                  <a:gd name="T12" fmla="*/ 3 w 110"/>
                  <a:gd name="T13" fmla="*/ 2 h 110"/>
                  <a:gd name="T14" fmla="*/ 3 w 110"/>
                  <a:gd name="T15" fmla="*/ 1 h 110"/>
                  <a:gd name="T16" fmla="*/ 5 w 110"/>
                  <a:gd name="T17" fmla="*/ 1 h 110"/>
                  <a:gd name="T18" fmla="*/ 5 w 110"/>
                  <a:gd name="T19" fmla="*/ 1 h 110"/>
                  <a:gd name="T20" fmla="*/ 6 w 110"/>
                  <a:gd name="T21" fmla="*/ 1 h 110"/>
                  <a:gd name="T22" fmla="*/ 7 w 110"/>
                  <a:gd name="T23" fmla="*/ 0 h 110"/>
                  <a:gd name="T24" fmla="*/ 7 w 110"/>
                  <a:gd name="T25" fmla="*/ 0 h 110"/>
                  <a:gd name="T26" fmla="*/ 7 w 110"/>
                  <a:gd name="T27" fmla="*/ 0 h 110"/>
                  <a:gd name="T28" fmla="*/ 9 w 110"/>
                  <a:gd name="T29" fmla="*/ 1 h 110"/>
                  <a:gd name="T30" fmla="*/ 9 w 110"/>
                  <a:gd name="T31" fmla="*/ 1 h 110"/>
                  <a:gd name="T32" fmla="*/ 10 w 110"/>
                  <a:gd name="T33" fmla="*/ 1 h 110"/>
                  <a:gd name="T34" fmla="*/ 11 w 110"/>
                  <a:gd name="T35" fmla="*/ 1 h 110"/>
                  <a:gd name="T36" fmla="*/ 11 w 110"/>
                  <a:gd name="T37" fmla="*/ 2 h 110"/>
                  <a:gd name="T38" fmla="*/ 12 w 110"/>
                  <a:gd name="T39" fmla="*/ 2 h 110"/>
                  <a:gd name="T40" fmla="*/ 12 w 110"/>
                  <a:gd name="T41" fmla="*/ 2 h 110"/>
                  <a:gd name="T42" fmla="*/ 13 w 110"/>
                  <a:gd name="T43" fmla="*/ 3 h 110"/>
                  <a:gd name="T44" fmla="*/ 14 w 110"/>
                  <a:gd name="T45" fmla="*/ 5 h 110"/>
                  <a:gd name="T46" fmla="*/ 14 w 110"/>
                  <a:gd name="T47" fmla="*/ 6 h 110"/>
                  <a:gd name="T48" fmla="*/ 14 w 110"/>
                  <a:gd name="T49" fmla="*/ 7 h 110"/>
                  <a:gd name="T50" fmla="*/ 14 w 110"/>
                  <a:gd name="T51" fmla="*/ 9 h 110"/>
                  <a:gd name="T52" fmla="*/ 14 w 110"/>
                  <a:gd name="T53" fmla="*/ 10 h 110"/>
                  <a:gd name="T54" fmla="*/ 13 w 110"/>
                  <a:gd name="T55" fmla="*/ 11 h 110"/>
                  <a:gd name="T56" fmla="*/ 12 w 110"/>
                  <a:gd name="T57" fmla="*/ 12 h 110"/>
                  <a:gd name="T58" fmla="*/ 12 w 110"/>
                  <a:gd name="T59" fmla="*/ 13 h 110"/>
                  <a:gd name="T60" fmla="*/ 11 w 110"/>
                  <a:gd name="T61" fmla="*/ 13 h 110"/>
                  <a:gd name="T62" fmla="*/ 11 w 110"/>
                  <a:gd name="T63" fmla="*/ 13 h 110"/>
                  <a:gd name="T64" fmla="*/ 10 w 110"/>
                  <a:gd name="T65" fmla="*/ 14 h 110"/>
                  <a:gd name="T66" fmla="*/ 9 w 110"/>
                  <a:gd name="T67" fmla="*/ 14 h 110"/>
                  <a:gd name="T68" fmla="*/ 9 w 110"/>
                  <a:gd name="T69" fmla="*/ 14 h 110"/>
                  <a:gd name="T70" fmla="*/ 7 w 110"/>
                  <a:gd name="T71" fmla="*/ 14 h 110"/>
                  <a:gd name="T72" fmla="*/ 7 w 110"/>
                  <a:gd name="T73" fmla="*/ 14 h 110"/>
                  <a:gd name="T74" fmla="*/ 6 w 110"/>
                  <a:gd name="T75" fmla="*/ 14 h 110"/>
                  <a:gd name="T76" fmla="*/ 5 w 110"/>
                  <a:gd name="T77" fmla="*/ 14 h 110"/>
                  <a:gd name="T78" fmla="*/ 3 w 110"/>
                  <a:gd name="T79" fmla="*/ 13 h 110"/>
                  <a:gd name="T80" fmla="*/ 2 w 110"/>
                  <a:gd name="T81" fmla="*/ 12 h 110"/>
                  <a:gd name="T82" fmla="*/ 2 w 110"/>
                  <a:gd name="T83" fmla="*/ 11 h 110"/>
                  <a:gd name="T84" fmla="*/ 1 w 110"/>
                  <a:gd name="T85" fmla="*/ 10 h 110"/>
                  <a:gd name="T86" fmla="*/ 1 w 110"/>
                  <a:gd name="T87" fmla="*/ 9 h 110"/>
                  <a:gd name="T88" fmla="*/ 0 w 110"/>
                  <a:gd name="T89" fmla="*/ 7 h 1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0"/>
                  <a:gd name="T136" fmla="*/ 0 h 110"/>
                  <a:gd name="T137" fmla="*/ 110 w 110"/>
                  <a:gd name="T138" fmla="*/ 110 h 1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0" h="110">
                    <a:moveTo>
                      <a:pt x="0" y="55"/>
                    </a:moveTo>
                    <a:lnTo>
                      <a:pt x="1" y="45"/>
                    </a:lnTo>
                    <a:lnTo>
                      <a:pt x="4" y="34"/>
                    </a:lnTo>
                    <a:lnTo>
                      <a:pt x="9" y="24"/>
                    </a:lnTo>
                    <a:lnTo>
                      <a:pt x="17" y="16"/>
                    </a:lnTo>
                    <a:lnTo>
                      <a:pt x="22" y="12"/>
                    </a:lnTo>
                    <a:lnTo>
                      <a:pt x="25" y="9"/>
                    </a:lnTo>
                    <a:lnTo>
                      <a:pt x="30" y="7"/>
                    </a:lnTo>
                    <a:lnTo>
                      <a:pt x="34" y="4"/>
                    </a:lnTo>
                    <a:lnTo>
                      <a:pt x="40" y="2"/>
                    </a:lnTo>
                    <a:lnTo>
                      <a:pt x="45" y="1"/>
                    </a:lnTo>
                    <a:lnTo>
                      <a:pt x="50" y="0"/>
                    </a:lnTo>
                    <a:lnTo>
                      <a:pt x="55" y="0"/>
                    </a:lnTo>
                    <a:lnTo>
                      <a:pt x="61" y="0"/>
                    </a:lnTo>
                    <a:lnTo>
                      <a:pt x="67" y="1"/>
                    </a:lnTo>
                    <a:lnTo>
                      <a:pt x="71" y="2"/>
                    </a:lnTo>
                    <a:lnTo>
                      <a:pt x="77" y="4"/>
                    </a:lnTo>
                    <a:lnTo>
                      <a:pt x="82" y="7"/>
                    </a:lnTo>
                    <a:lnTo>
                      <a:pt x="86" y="9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101" y="24"/>
                    </a:lnTo>
                    <a:lnTo>
                      <a:pt x="106" y="34"/>
                    </a:lnTo>
                    <a:lnTo>
                      <a:pt x="109" y="45"/>
                    </a:lnTo>
                    <a:lnTo>
                      <a:pt x="110" y="55"/>
                    </a:lnTo>
                    <a:lnTo>
                      <a:pt x="109" y="67"/>
                    </a:lnTo>
                    <a:lnTo>
                      <a:pt x="106" y="76"/>
                    </a:lnTo>
                    <a:lnTo>
                      <a:pt x="101" y="86"/>
                    </a:lnTo>
                    <a:lnTo>
                      <a:pt x="94" y="94"/>
                    </a:lnTo>
                    <a:lnTo>
                      <a:pt x="90" y="98"/>
                    </a:lnTo>
                    <a:lnTo>
                      <a:pt x="86" y="101"/>
                    </a:lnTo>
                    <a:lnTo>
                      <a:pt x="82" y="103"/>
                    </a:lnTo>
                    <a:lnTo>
                      <a:pt x="77" y="106"/>
                    </a:lnTo>
                    <a:lnTo>
                      <a:pt x="71" y="108"/>
                    </a:lnTo>
                    <a:lnTo>
                      <a:pt x="67" y="109"/>
                    </a:lnTo>
                    <a:lnTo>
                      <a:pt x="61" y="110"/>
                    </a:lnTo>
                    <a:lnTo>
                      <a:pt x="55" y="110"/>
                    </a:lnTo>
                    <a:lnTo>
                      <a:pt x="44" y="109"/>
                    </a:lnTo>
                    <a:lnTo>
                      <a:pt x="34" y="106"/>
                    </a:lnTo>
                    <a:lnTo>
                      <a:pt x="24" y="101"/>
                    </a:lnTo>
                    <a:lnTo>
                      <a:pt x="16" y="94"/>
                    </a:lnTo>
                    <a:lnTo>
                      <a:pt x="9" y="86"/>
                    </a:lnTo>
                    <a:lnTo>
                      <a:pt x="4" y="77"/>
                    </a:lnTo>
                    <a:lnTo>
                      <a:pt x="1" y="67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" name="Freeform 108"/>
              <p:cNvSpPr>
                <a:spLocks/>
              </p:cNvSpPr>
              <p:nvPr/>
            </p:nvSpPr>
            <p:spPr bwMode="auto">
              <a:xfrm>
                <a:off x="8382" y="5099"/>
                <a:ext cx="415" cy="207"/>
              </a:xfrm>
              <a:custGeom>
                <a:avLst/>
                <a:gdLst>
                  <a:gd name="T0" fmla="*/ 14 w 830"/>
                  <a:gd name="T1" fmla="*/ 41 h 415"/>
                  <a:gd name="T2" fmla="*/ 17 w 830"/>
                  <a:gd name="T3" fmla="*/ 0 h 415"/>
                  <a:gd name="T4" fmla="*/ 23 w 830"/>
                  <a:gd name="T5" fmla="*/ 0 h 415"/>
                  <a:gd name="T6" fmla="*/ 28 w 830"/>
                  <a:gd name="T7" fmla="*/ 0 h 415"/>
                  <a:gd name="T8" fmla="*/ 35 w 830"/>
                  <a:gd name="T9" fmla="*/ 0 h 415"/>
                  <a:gd name="T10" fmla="*/ 40 w 830"/>
                  <a:gd name="T11" fmla="*/ 0 h 415"/>
                  <a:gd name="T12" fmla="*/ 45 w 830"/>
                  <a:gd name="T13" fmla="*/ 0 h 415"/>
                  <a:gd name="T14" fmla="*/ 49 w 830"/>
                  <a:gd name="T15" fmla="*/ 0 h 415"/>
                  <a:gd name="T16" fmla="*/ 51 w 830"/>
                  <a:gd name="T17" fmla="*/ 0 h 415"/>
                  <a:gd name="T18" fmla="*/ 52 w 830"/>
                  <a:gd name="T19" fmla="*/ 0 h 415"/>
                  <a:gd name="T20" fmla="*/ 53 w 830"/>
                  <a:gd name="T21" fmla="*/ 1 h 415"/>
                  <a:gd name="T22" fmla="*/ 54 w 830"/>
                  <a:gd name="T23" fmla="*/ 2 h 415"/>
                  <a:gd name="T24" fmla="*/ 55 w 830"/>
                  <a:gd name="T25" fmla="*/ 4 h 415"/>
                  <a:gd name="T26" fmla="*/ 40 w 830"/>
                  <a:gd name="T27" fmla="*/ 5 h 415"/>
                  <a:gd name="T28" fmla="*/ 90 w 830"/>
                  <a:gd name="T29" fmla="*/ 15 h 415"/>
                  <a:gd name="T30" fmla="*/ 95 w 830"/>
                  <a:gd name="T31" fmla="*/ 32 h 415"/>
                  <a:gd name="T32" fmla="*/ 95 w 830"/>
                  <a:gd name="T33" fmla="*/ 32 h 415"/>
                  <a:gd name="T34" fmla="*/ 97 w 830"/>
                  <a:gd name="T35" fmla="*/ 32 h 415"/>
                  <a:gd name="T36" fmla="*/ 100 w 830"/>
                  <a:gd name="T37" fmla="*/ 33 h 415"/>
                  <a:gd name="T38" fmla="*/ 102 w 830"/>
                  <a:gd name="T39" fmla="*/ 35 h 415"/>
                  <a:gd name="T40" fmla="*/ 103 w 830"/>
                  <a:gd name="T41" fmla="*/ 36 h 415"/>
                  <a:gd name="T42" fmla="*/ 103 w 830"/>
                  <a:gd name="T43" fmla="*/ 36 h 415"/>
                  <a:gd name="T44" fmla="*/ 93 w 830"/>
                  <a:gd name="T45" fmla="*/ 41 h 415"/>
                  <a:gd name="T46" fmla="*/ 104 w 830"/>
                  <a:gd name="T47" fmla="*/ 44 h 415"/>
                  <a:gd name="T48" fmla="*/ 104 w 830"/>
                  <a:gd name="T49" fmla="*/ 49 h 415"/>
                  <a:gd name="T50" fmla="*/ 48 w 830"/>
                  <a:gd name="T51" fmla="*/ 51 h 415"/>
                  <a:gd name="T52" fmla="*/ 47 w 830"/>
                  <a:gd name="T53" fmla="*/ 48 h 415"/>
                  <a:gd name="T54" fmla="*/ 44 w 830"/>
                  <a:gd name="T55" fmla="*/ 44 h 415"/>
                  <a:gd name="T56" fmla="*/ 41 w 830"/>
                  <a:gd name="T57" fmla="*/ 42 h 415"/>
                  <a:gd name="T58" fmla="*/ 37 w 830"/>
                  <a:gd name="T59" fmla="*/ 42 h 415"/>
                  <a:gd name="T60" fmla="*/ 34 w 830"/>
                  <a:gd name="T61" fmla="*/ 42 h 415"/>
                  <a:gd name="T62" fmla="*/ 31 w 830"/>
                  <a:gd name="T63" fmla="*/ 42 h 415"/>
                  <a:gd name="T64" fmla="*/ 29 w 830"/>
                  <a:gd name="T65" fmla="*/ 43 h 415"/>
                  <a:gd name="T66" fmla="*/ 27 w 830"/>
                  <a:gd name="T67" fmla="*/ 45 h 415"/>
                  <a:gd name="T68" fmla="*/ 26 w 830"/>
                  <a:gd name="T69" fmla="*/ 47 h 415"/>
                  <a:gd name="T70" fmla="*/ 25 w 830"/>
                  <a:gd name="T71" fmla="*/ 49 h 415"/>
                  <a:gd name="T72" fmla="*/ 23 w 830"/>
                  <a:gd name="T73" fmla="*/ 45 h 415"/>
                  <a:gd name="T74" fmla="*/ 24 w 830"/>
                  <a:gd name="T75" fmla="*/ 38 h 415"/>
                  <a:gd name="T76" fmla="*/ 26 w 830"/>
                  <a:gd name="T77" fmla="*/ 34 h 415"/>
                  <a:gd name="T78" fmla="*/ 30 w 830"/>
                  <a:gd name="T79" fmla="*/ 33 h 415"/>
                  <a:gd name="T80" fmla="*/ 34 w 830"/>
                  <a:gd name="T81" fmla="*/ 33 h 415"/>
                  <a:gd name="T82" fmla="*/ 36 w 830"/>
                  <a:gd name="T83" fmla="*/ 33 h 415"/>
                  <a:gd name="T84" fmla="*/ 37 w 830"/>
                  <a:gd name="T85" fmla="*/ 33 h 415"/>
                  <a:gd name="T86" fmla="*/ 62 w 830"/>
                  <a:gd name="T87" fmla="*/ 33 h 415"/>
                  <a:gd name="T88" fmla="*/ 37 w 830"/>
                  <a:gd name="T89" fmla="*/ 28 h 415"/>
                  <a:gd name="T90" fmla="*/ 35 w 830"/>
                  <a:gd name="T91" fmla="*/ 28 h 415"/>
                  <a:gd name="T92" fmla="*/ 30 w 830"/>
                  <a:gd name="T93" fmla="*/ 28 h 415"/>
                  <a:gd name="T94" fmla="*/ 26 w 830"/>
                  <a:gd name="T95" fmla="*/ 29 h 415"/>
                  <a:gd name="T96" fmla="*/ 22 w 830"/>
                  <a:gd name="T97" fmla="*/ 32 h 415"/>
                  <a:gd name="T98" fmla="*/ 20 w 830"/>
                  <a:gd name="T99" fmla="*/ 35 h 415"/>
                  <a:gd name="T100" fmla="*/ 18 w 830"/>
                  <a:gd name="T101" fmla="*/ 40 h 415"/>
                  <a:gd name="T102" fmla="*/ 18 w 830"/>
                  <a:gd name="T103" fmla="*/ 45 h 415"/>
                  <a:gd name="T104" fmla="*/ 18 w 830"/>
                  <a:gd name="T105" fmla="*/ 49 h 415"/>
                  <a:gd name="T106" fmla="*/ 7 w 830"/>
                  <a:gd name="T107" fmla="*/ 48 h 415"/>
                  <a:gd name="T108" fmla="*/ 6 w 830"/>
                  <a:gd name="T109" fmla="*/ 46 h 415"/>
                  <a:gd name="T110" fmla="*/ 3 w 830"/>
                  <a:gd name="T111" fmla="*/ 44 h 415"/>
                  <a:gd name="T112" fmla="*/ 2 w 830"/>
                  <a:gd name="T113" fmla="*/ 42 h 41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30"/>
                  <a:gd name="T172" fmla="*/ 0 h 415"/>
                  <a:gd name="T173" fmla="*/ 830 w 830"/>
                  <a:gd name="T174" fmla="*/ 415 h 41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30" h="415">
                    <a:moveTo>
                      <a:pt x="0" y="334"/>
                    </a:moveTo>
                    <a:lnTo>
                      <a:pt x="112" y="334"/>
                    </a:lnTo>
                    <a:lnTo>
                      <a:pt x="112" y="2"/>
                    </a:lnTo>
                    <a:lnTo>
                      <a:pt x="134" y="2"/>
                    </a:lnTo>
                    <a:lnTo>
                      <a:pt x="157" y="2"/>
                    </a:lnTo>
                    <a:lnTo>
                      <a:pt x="180" y="0"/>
                    </a:lnTo>
                    <a:lnTo>
                      <a:pt x="204" y="0"/>
                    </a:lnTo>
                    <a:lnTo>
                      <a:pt x="228" y="0"/>
                    </a:lnTo>
                    <a:lnTo>
                      <a:pt x="251" y="0"/>
                    </a:lnTo>
                    <a:lnTo>
                      <a:pt x="275" y="0"/>
                    </a:lnTo>
                    <a:lnTo>
                      <a:pt x="297" y="0"/>
                    </a:lnTo>
                    <a:lnTo>
                      <a:pt x="318" y="0"/>
                    </a:lnTo>
                    <a:lnTo>
                      <a:pt x="337" y="0"/>
                    </a:lnTo>
                    <a:lnTo>
                      <a:pt x="356" y="0"/>
                    </a:lnTo>
                    <a:lnTo>
                      <a:pt x="372" y="0"/>
                    </a:lnTo>
                    <a:lnTo>
                      <a:pt x="385" y="0"/>
                    </a:lnTo>
                    <a:lnTo>
                      <a:pt x="396" y="0"/>
                    </a:lnTo>
                    <a:lnTo>
                      <a:pt x="404" y="2"/>
                    </a:lnTo>
                    <a:lnTo>
                      <a:pt x="409" y="2"/>
                    </a:lnTo>
                    <a:lnTo>
                      <a:pt x="413" y="4"/>
                    </a:lnTo>
                    <a:lnTo>
                      <a:pt x="418" y="6"/>
                    </a:lnTo>
                    <a:lnTo>
                      <a:pt x="423" y="10"/>
                    </a:lnTo>
                    <a:lnTo>
                      <a:pt x="428" y="14"/>
                    </a:lnTo>
                    <a:lnTo>
                      <a:pt x="434" y="20"/>
                    </a:lnTo>
                    <a:lnTo>
                      <a:pt x="440" y="26"/>
                    </a:lnTo>
                    <a:lnTo>
                      <a:pt x="446" y="33"/>
                    </a:lnTo>
                    <a:lnTo>
                      <a:pt x="451" y="40"/>
                    </a:lnTo>
                    <a:lnTo>
                      <a:pt x="318" y="40"/>
                    </a:lnTo>
                    <a:lnTo>
                      <a:pt x="360" y="123"/>
                    </a:lnTo>
                    <a:lnTo>
                      <a:pt x="714" y="123"/>
                    </a:lnTo>
                    <a:lnTo>
                      <a:pt x="734" y="262"/>
                    </a:lnTo>
                    <a:lnTo>
                      <a:pt x="753" y="258"/>
                    </a:lnTo>
                    <a:lnTo>
                      <a:pt x="756" y="258"/>
                    </a:lnTo>
                    <a:lnTo>
                      <a:pt x="760" y="258"/>
                    </a:lnTo>
                    <a:lnTo>
                      <a:pt x="767" y="258"/>
                    </a:lnTo>
                    <a:lnTo>
                      <a:pt x="775" y="260"/>
                    </a:lnTo>
                    <a:lnTo>
                      <a:pt x="786" y="263"/>
                    </a:lnTo>
                    <a:lnTo>
                      <a:pt x="795" y="268"/>
                    </a:lnTo>
                    <a:lnTo>
                      <a:pt x="805" y="275"/>
                    </a:lnTo>
                    <a:lnTo>
                      <a:pt x="814" y="284"/>
                    </a:lnTo>
                    <a:lnTo>
                      <a:pt x="815" y="286"/>
                    </a:lnTo>
                    <a:lnTo>
                      <a:pt x="817" y="288"/>
                    </a:lnTo>
                    <a:lnTo>
                      <a:pt x="818" y="291"/>
                    </a:lnTo>
                    <a:lnTo>
                      <a:pt x="819" y="293"/>
                    </a:lnTo>
                    <a:lnTo>
                      <a:pt x="739" y="293"/>
                    </a:lnTo>
                    <a:lnTo>
                      <a:pt x="739" y="332"/>
                    </a:lnTo>
                    <a:lnTo>
                      <a:pt x="828" y="332"/>
                    </a:lnTo>
                    <a:lnTo>
                      <a:pt x="830" y="353"/>
                    </a:lnTo>
                    <a:lnTo>
                      <a:pt x="830" y="374"/>
                    </a:lnTo>
                    <a:lnTo>
                      <a:pt x="830" y="396"/>
                    </a:lnTo>
                    <a:lnTo>
                      <a:pt x="829" y="415"/>
                    </a:lnTo>
                    <a:lnTo>
                      <a:pt x="384" y="415"/>
                    </a:lnTo>
                    <a:lnTo>
                      <a:pt x="379" y="399"/>
                    </a:lnTo>
                    <a:lnTo>
                      <a:pt x="372" y="384"/>
                    </a:lnTo>
                    <a:lnTo>
                      <a:pt x="363" y="370"/>
                    </a:lnTo>
                    <a:lnTo>
                      <a:pt x="351" y="359"/>
                    </a:lnTo>
                    <a:lnTo>
                      <a:pt x="337" y="349"/>
                    </a:lnTo>
                    <a:lnTo>
                      <a:pt x="322" y="341"/>
                    </a:lnTo>
                    <a:lnTo>
                      <a:pt x="306" y="337"/>
                    </a:lnTo>
                    <a:lnTo>
                      <a:pt x="289" y="336"/>
                    </a:lnTo>
                    <a:lnTo>
                      <a:pt x="280" y="336"/>
                    </a:lnTo>
                    <a:lnTo>
                      <a:pt x="271" y="337"/>
                    </a:lnTo>
                    <a:lnTo>
                      <a:pt x="261" y="339"/>
                    </a:lnTo>
                    <a:lnTo>
                      <a:pt x="253" y="343"/>
                    </a:lnTo>
                    <a:lnTo>
                      <a:pt x="245" y="346"/>
                    </a:lnTo>
                    <a:lnTo>
                      <a:pt x="237" y="351"/>
                    </a:lnTo>
                    <a:lnTo>
                      <a:pt x="229" y="356"/>
                    </a:lnTo>
                    <a:lnTo>
                      <a:pt x="222" y="363"/>
                    </a:lnTo>
                    <a:lnTo>
                      <a:pt x="215" y="371"/>
                    </a:lnTo>
                    <a:lnTo>
                      <a:pt x="210" y="379"/>
                    </a:lnTo>
                    <a:lnTo>
                      <a:pt x="204" y="389"/>
                    </a:lnTo>
                    <a:lnTo>
                      <a:pt x="200" y="398"/>
                    </a:lnTo>
                    <a:lnTo>
                      <a:pt x="176" y="398"/>
                    </a:lnTo>
                    <a:lnTo>
                      <a:pt x="177" y="366"/>
                    </a:lnTo>
                    <a:lnTo>
                      <a:pt x="182" y="333"/>
                    </a:lnTo>
                    <a:lnTo>
                      <a:pt x="189" y="306"/>
                    </a:lnTo>
                    <a:lnTo>
                      <a:pt x="201" y="287"/>
                    </a:lnTo>
                    <a:lnTo>
                      <a:pt x="214" y="279"/>
                    </a:lnTo>
                    <a:lnTo>
                      <a:pt x="229" y="272"/>
                    </a:lnTo>
                    <a:lnTo>
                      <a:pt x="243" y="269"/>
                    </a:lnTo>
                    <a:lnTo>
                      <a:pt x="257" y="267"/>
                    </a:lnTo>
                    <a:lnTo>
                      <a:pt x="269" y="267"/>
                    </a:lnTo>
                    <a:lnTo>
                      <a:pt x="280" y="267"/>
                    </a:lnTo>
                    <a:lnTo>
                      <a:pt x="287" y="267"/>
                    </a:lnTo>
                    <a:lnTo>
                      <a:pt x="289" y="267"/>
                    </a:lnTo>
                    <a:lnTo>
                      <a:pt x="290" y="267"/>
                    </a:lnTo>
                    <a:lnTo>
                      <a:pt x="291" y="267"/>
                    </a:lnTo>
                    <a:lnTo>
                      <a:pt x="500" y="267"/>
                    </a:lnTo>
                    <a:lnTo>
                      <a:pt x="500" y="229"/>
                    </a:lnTo>
                    <a:lnTo>
                      <a:pt x="292" y="229"/>
                    </a:lnTo>
                    <a:lnTo>
                      <a:pt x="287" y="229"/>
                    </a:lnTo>
                    <a:lnTo>
                      <a:pt x="276" y="227"/>
                    </a:lnTo>
                    <a:lnTo>
                      <a:pt x="263" y="229"/>
                    </a:lnTo>
                    <a:lnTo>
                      <a:pt x="246" y="230"/>
                    </a:lnTo>
                    <a:lnTo>
                      <a:pt x="229" y="232"/>
                    </a:lnTo>
                    <a:lnTo>
                      <a:pt x="211" y="238"/>
                    </a:lnTo>
                    <a:lnTo>
                      <a:pt x="193" y="246"/>
                    </a:lnTo>
                    <a:lnTo>
                      <a:pt x="176" y="256"/>
                    </a:lnTo>
                    <a:lnTo>
                      <a:pt x="165" y="269"/>
                    </a:lnTo>
                    <a:lnTo>
                      <a:pt x="154" y="286"/>
                    </a:lnTo>
                    <a:lnTo>
                      <a:pt x="147" y="305"/>
                    </a:lnTo>
                    <a:lnTo>
                      <a:pt x="143" y="324"/>
                    </a:lnTo>
                    <a:lnTo>
                      <a:pt x="139" y="344"/>
                    </a:lnTo>
                    <a:lnTo>
                      <a:pt x="138" y="364"/>
                    </a:lnTo>
                    <a:lnTo>
                      <a:pt x="137" y="382"/>
                    </a:lnTo>
                    <a:lnTo>
                      <a:pt x="137" y="398"/>
                    </a:lnTo>
                    <a:lnTo>
                      <a:pt x="61" y="398"/>
                    </a:lnTo>
                    <a:lnTo>
                      <a:pt x="57" y="387"/>
                    </a:lnTo>
                    <a:lnTo>
                      <a:pt x="52" y="377"/>
                    </a:lnTo>
                    <a:lnTo>
                      <a:pt x="46" y="368"/>
                    </a:lnTo>
                    <a:lnTo>
                      <a:pt x="39" y="359"/>
                    </a:lnTo>
                    <a:lnTo>
                      <a:pt x="30" y="352"/>
                    </a:lnTo>
                    <a:lnTo>
                      <a:pt x="21" y="345"/>
                    </a:lnTo>
                    <a:lnTo>
                      <a:pt x="10" y="339"/>
                    </a:lnTo>
                    <a:lnTo>
                      <a:pt x="0" y="3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" name="Freeform 109"/>
              <p:cNvSpPr>
                <a:spLocks/>
              </p:cNvSpPr>
              <p:nvPr/>
            </p:nvSpPr>
            <p:spPr bwMode="auto">
              <a:xfrm>
                <a:off x="8339" y="5283"/>
                <a:ext cx="56" cy="55"/>
              </a:xfrm>
              <a:custGeom>
                <a:avLst/>
                <a:gdLst>
                  <a:gd name="T0" fmla="*/ 7 w 110"/>
                  <a:gd name="T1" fmla="*/ 0 h 111"/>
                  <a:gd name="T2" fmla="*/ 8 w 110"/>
                  <a:gd name="T3" fmla="*/ 0 h 111"/>
                  <a:gd name="T4" fmla="*/ 9 w 110"/>
                  <a:gd name="T5" fmla="*/ 0 h 111"/>
                  <a:gd name="T6" fmla="*/ 9 w 110"/>
                  <a:gd name="T7" fmla="*/ 0 h 111"/>
                  <a:gd name="T8" fmla="*/ 10 w 110"/>
                  <a:gd name="T9" fmla="*/ 0 h 111"/>
                  <a:gd name="T10" fmla="*/ 11 w 110"/>
                  <a:gd name="T11" fmla="*/ 0 h 111"/>
                  <a:gd name="T12" fmla="*/ 11 w 110"/>
                  <a:gd name="T13" fmla="*/ 1 h 111"/>
                  <a:gd name="T14" fmla="*/ 12 w 110"/>
                  <a:gd name="T15" fmla="*/ 1 h 111"/>
                  <a:gd name="T16" fmla="*/ 12 w 110"/>
                  <a:gd name="T17" fmla="*/ 2 h 111"/>
                  <a:gd name="T18" fmla="*/ 13 w 110"/>
                  <a:gd name="T19" fmla="*/ 3 h 111"/>
                  <a:gd name="T20" fmla="*/ 14 w 110"/>
                  <a:gd name="T21" fmla="*/ 4 h 111"/>
                  <a:gd name="T22" fmla="*/ 14 w 110"/>
                  <a:gd name="T23" fmla="*/ 5 h 111"/>
                  <a:gd name="T24" fmla="*/ 15 w 110"/>
                  <a:gd name="T25" fmla="*/ 6 h 111"/>
                  <a:gd name="T26" fmla="*/ 14 w 110"/>
                  <a:gd name="T27" fmla="*/ 8 h 111"/>
                  <a:gd name="T28" fmla="*/ 14 w 110"/>
                  <a:gd name="T29" fmla="*/ 9 h 111"/>
                  <a:gd name="T30" fmla="*/ 13 w 110"/>
                  <a:gd name="T31" fmla="*/ 10 h 111"/>
                  <a:gd name="T32" fmla="*/ 12 w 110"/>
                  <a:gd name="T33" fmla="*/ 11 h 111"/>
                  <a:gd name="T34" fmla="*/ 12 w 110"/>
                  <a:gd name="T35" fmla="*/ 12 h 111"/>
                  <a:gd name="T36" fmla="*/ 11 w 110"/>
                  <a:gd name="T37" fmla="*/ 12 h 111"/>
                  <a:gd name="T38" fmla="*/ 11 w 110"/>
                  <a:gd name="T39" fmla="*/ 13 h 111"/>
                  <a:gd name="T40" fmla="*/ 10 w 110"/>
                  <a:gd name="T41" fmla="*/ 13 h 111"/>
                  <a:gd name="T42" fmla="*/ 9 w 110"/>
                  <a:gd name="T43" fmla="*/ 13 h 111"/>
                  <a:gd name="T44" fmla="*/ 9 w 110"/>
                  <a:gd name="T45" fmla="*/ 13 h 111"/>
                  <a:gd name="T46" fmla="*/ 8 w 110"/>
                  <a:gd name="T47" fmla="*/ 13 h 111"/>
                  <a:gd name="T48" fmla="*/ 7 w 110"/>
                  <a:gd name="T49" fmla="*/ 13 h 111"/>
                  <a:gd name="T50" fmla="*/ 6 w 110"/>
                  <a:gd name="T51" fmla="*/ 13 h 111"/>
                  <a:gd name="T52" fmla="*/ 5 w 110"/>
                  <a:gd name="T53" fmla="*/ 13 h 111"/>
                  <a:gd name="T54" fmla="*/ 3 w 110"/>
                  <a:gd name="T55" fmla="*/ 12 h 111"/>
                  <a:gd name="T56" fmla="*/ 2 w 110"/>
                  <a:gd name="T57" fmla="*/ 11 h 111"/>
                  <a:gd name="T58" fmla="*/ 2 w 110"/>
                  <a:gd name="T59" fmla="*/ 10 h 111"/>
                  <a:gd name="T60" fmla="*/ 1 w 110"/>
                  <a:gd name="T61" fmla="*/ 9 h 111"/>
                  <a:gd name="T62" fmla="*/ 1 w 110"/>
                  <a:gd name="T63" fmla="*/ 8 h 111"/>
                  <a:gd name="T64" fmla="*/ 0 w 110"/>
                  <a:gd name="T65" fmla="*/ 6 h 111"/>
                  <a:gd name="T66" fmla="*/ 1 w 110"/>
                  <a:gd name="T67" fmla="*/ 5 h 111"/>
                  <a:gd name="T68" fmla="*/ 1 w 110"/>
                  <a:gd name="T69" fmla="*/ 4 h 111"/>
                  <a:gd name="T70" fmla="*/ 2 w 110"/>
                  <a:gd name="T71" fmla="*/ 3 h 111"/>
                  <a:gd name="T72" fmla="*/ 2 w 110"/>
                  <a:gd name="T73" fmla="*/ 2 h 111"/>
                  <a:gd name="T74" fmla="*/ 3 w 110"/>
                  <a:gd name="T75" fmla="*/ 1 h 111"/>
                  <a:gd name="T76" fmla="*/ 3 w 110"/>
                  <a:gd name="T77" fmla="*/ 1 h 111"/>
                  <a:gd name="T78" fmla="*/ 4 w 110"/>
                  <a:gd name="T79" fmla="*/ 0 h 111"/>
                  <a:gd name="T80" fmla="*/ 5 w 110"/>
                  <a:gd name="T81" fmla="*/ 0 h 111"/>
                  <a:gd name="T82" fmla="*/ 5 w 110"/>
                  <a:gd name="T83" fmla="*/ 0 h 111"/>
                  <a:gd name="T84" fmla="*/ 6 w 110"/>
                  <a:gd name="T85" fmla="*/ 0 h 111"/>
                  <a:gd name="T86" fmla="*/ 7 w 110"/>
                  <a:gd name="T87" fmla="*/ 0 h 111"/>
                  <a:gd name="T88" fmla="*/ 7 w 110"/>
                  <a:gd name="T89" fmla="*/ 0 h 11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0"/>
                  <a:gd name="T136" fmla="*/ 0 h 111"/>
                  <a:gd name="T137" fmla="*/ 110 w 110"/>
                  <a:gd name="T138" fmla="*/ 111 h 11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0" h="111">
                    <a:moveTo>
                      <a:pt x="55" y="0"/>
                    </a:moveTo>
                    <a:lnTo>
                      <a:pt x="61" y="0"/>
                    </a:lnTo>
                    <a:lnTo>
                      <a:pt x="66" y="1"/>
                    </a:lnTo>
                    <a:lnTo>
                      <a:pt x="71" y="2"/>
                    </a:lnTo>
                    <a:lnTo>
                      <a:pt x="77" y="5"/>
                    </a:lnTo>
                    <a:lnTo>
                      <a:pt x="81" y="7"/>
                    </a:lnTo>
                    <a:lnTo>
                      <a:pt x="86" y="9"/>
                    </a:lnTo>
                    <a:lnTo>
                      <a:pt x="90" y="13"/>
                    </a:lnTo>
                    <a:lnTo>
                      <a:pt x="94" y="16"/>
                    </a:lnTo>
                    <a:lnTo>
                      <a:pt x="101" y="24"/>
                    </a:lnTo>
                    <a:lnTo>
                      <a:pt x="106" y="33"/>
                    </a:lnTo>
                    <a:lnTo>
                      <a:pt x="109" y="44"/>
                    </a:lnTo>
                    <a:lnTo>
                      <a:pt x="110" y="55"/>
                    </a:lnTo>
                    <a:lnTo>
                      <a:pt x="109" y="67"/>
                    </a:lnTo>
                    <a:lnTo>
                      <a:pt x="106" y="76"/>
                    </a:lnTo>
                    <a:lnTo>
                      <a:pt x="101" y="86"/>
                    </a:lnTo>
                    <a:lnTo>
                      <a:pt x="94" y="95"/>
                    </a:lnTo>
                    <a:lnTo>
                      <a:pt x="90" y="98"/>
                    </a:lnTo>
                    <a:lnTo>
                      <a:pt x="86" y="101"/>
                    </a:lnTo>
                    <a:lnTo>
                      <a:pt x="81" y="104"/>
                    </a:lnTo>
                    <a:lnTo>
                      <a:pt x="77" y="106"/>
                    </a:lnTo>
                    <a:lnTo>
                      <a:pt x="71" y="108"/>
                    </a:lnTo>
                    <a:lnTo>
                      <a:pt x="66" y="109"/>
                    </a:lnTo>
                    <a:lnTo>
                      <a:pt x="61" y="111"/>
                    </a:lnTo>
                    <a:lnTo>
                      <a:pt x="55" y="111"/>
                    </a:lnTo>
                    <a:lnTo>
                      <a:pt x="43" y="109"/>
                    </a:lnTo>
                    <a:lnTo>
                      <a:pt x="33" y="106"/>
                    </a:lnTo>
                    <a:lnTo>
                      <a:pt x="24" y="101"/>
                    </a:lnTo>
                    <a:lnTo>
                      <a:pt x="16" y="95"/>
                    </a:lnTo>
                    <a:lnTo>
                      <a:pt x="9" y="86"/>
                    </a:lnTo>
                    <a:lnTo>
                      <a:pt x="4" y="77"/>
                    </a:lnTo>
                    <a:lnTo>
                      <a:pt x="1" y="67"/>
                    </a:lnTo>
                    <a:lnTo>
                      <a:pt x="0" y="55"/>
                    </a:lnTo>
                    <a:lnTo>
                      <a:pt x="1" y="44"/>
                    </a:lnTo>
                    <a:lnTo>
                      <a:pt x="4" y="33"/>
                    </a:lnTo>
                    <a:lnTo>
                      <a:pt x="9" y="24"/>
                    </a:lnTo>
                    <a:lnTo>
                      <a:pt x="16" y="16"/>
                    </a:lnTo>
                    <a:lnTo>
                      <a:pt x="20" y="13"/>
                    </a:lnTo>
                    <a:lnTo>
                      <a:pt x="24" y="9"/>
                    </a:lnTo>
                    <a:lnTo>
                      <a:pt x="28" y="7"/>
                    </a:lnTo>
                    <a:lnTo>
                      <a:pt x="34" y="5"/>
                    </a:lnTo>
                    <a:lnTo>
                      <a:pt x="39" y="2"/>
                    </a:lnTo>
                    <a:lnTo>
                      <a:pt x="43" y="1"/>
                    </a:lnTo>
                    <a:lnTo>
                      <a:pt x="49" y="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6" name="Freeform 110"/>
              <p:cNvSpPr>
                <a:spLocks/>
              </p:cNvSpPr>
              <p:nvPr/>
            </p:nvSpPr>
            <p:spPr bwMode="auto">
              <a:xfrm>
                <a:off x="7686" y="4960"/>
                <a:ext cx="703" cy="251"/>
              </a:xfrm>
              <a:custGeom>
                <a:avLst/>
                <a:gdLst>
                  <a:gd name="T0" fmla="*/ 0 w 1407"/>
                  <a:gd name="T1" fmla="*/ 0 h 501"/>
                  <a:gd name="T2" fmla="*/ 175 w 1407"/>
                  <a:gd name="T3" fmla="*/ 0 h 501"/>
                  <a:gd name="T4" fmla="*/ 175 w 1407"/>
                  <a:gd name="T5" fmla="*/ 30 h 501"/>
                  <a:gd name="T6" fmla="*/ 171 w 1407"/>
                  <a:gd name="T7" fmla="*/ 30 h 501"/>
                  <a:gd name="T8" fmla="*/ 171 w 1407"/>
                  <a:gd name="T9" fmla="*/ 63 h 501"/>
                  <a:gd name="T10" fmla="*/ 167 w 1407"/>
                  <a:gd name="T11" fmla="*/ 63 h 501"/>
                  <a:gd name="T12" fmla="*/ 167 w 1407"/>
                  <a:gd name="T13" fmla="*/ 4 h 501"/>
                  <a:gd name="T14" fmla="*/ 7 w 1407"/>
                  <a:gd name="T15" fmla="*/ 4 h 501"/>
                  <a:gd name="T16" fmla="*/ 7 w 1407"/>
                  <a:gd name="T17" fmla="*/ 9 h 501"/>
                  <a:gd name="T18" fmla="*/ 162 w 1407"/>
                  <a:gd name="T19" fmla="*/ 9 h 501"/>
                  <a:gd name="T20" fmla="*/ 162 w 1407"/>
                  <a:gd name="T21" fmla="*/ 63 h 501"/>
                  <a:gd name="T22" fmla="*/ 161 w 1407"/>
                  <a:gd name="T23" fmla="*/ 63 h 501"/>
                  <a:gd name="T24" fmla="*/ 161 w 1407"/>
                  <a:gd name="T25" fmla="*/ 63 h 501"/>
                  <a:gd name="T26" fmla="*/ 0 w 1407"/>
                  <a:gd name="T27" fmla="*/ 63 h 501"/>
                  <a:gd name="T28" fmla="*/ 0 w 1407"/>
                  <a:gd name="T29" fmla="*/ 0 h 50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07"/>
                  <a:gd name="T46" fmla="*/ 0 h 501"/>
                  <a:gd name="T47" fmla="*/ 1407 w 1407"/>
                  <a:gd name="T48" fmla="*/ 501 h 50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07" h="501">
                    <a:moveTo>
                      <a:pt x="0" y="0"/>
                    </a:moveTo>
                    <a:lnTo>
                      <a:pt x="1407" y="0"/>
                    </a:lnTo>
                    <a:lnTo>
                      <a:pt x="1407" y="236"/>
                    </a:lnTo>
                    <a:lnTo>
                      <a:pt x="1369" y="236"/>
                    </a:lnTo>
                    <a:lnTo>
                      <a:pt x="1369" y="500"/>
                    </a:lnTo>
                    <a:lnTo>
                      <a:pt x="1341" y="500"/>
                    </a:lnTo>
                    <a:lnTo>
                      <a:pt x="1341" y="28"/>
                    </a:lnTo>
                    <a:lnTo>
                      <a:pt x="56" y="28"/>
                    </a:lnTo>
                    <a:lnTo>
                      <a:pt x="56" y="67"/>
                    </a:lnTo>
                    <a:lnTo>
                      <a:pt x="1301" y="67"/>
                    </a:lnTo>
                    <a:lnTo>
                      <a:pt x="1301" y="500"/>
                    </a:lnTo>
                    <a:lnTo>
                      <a:pt x="1294" y="500"/>
                    </a:lnTo>
                    <a:lnTo>
                      <a:pt x="1294" y="501"/>
                    </a:lnTo>
                    <a:lnTo>
                      <a:pt x="0" y="5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7" name="Freeform 111"/>
              <p:cNvSpPr>
                <a:spLocks/>
              </p:cNvSpPr>
              <p:nvPr/>
            </p:nvSpPr>
            <p:spPr bwMode="auto">
              <a:xfrm>
                <a:off x="7839" y="5282"/>
                <a:ext cx="55" cy="55"/>
              </a:xfrm>
              <a:custGeom>
                <a:avLst/>
                <a:gdLst>
                  <a:gd name="T0" fmla="*/ 0 w 109"/>
                  <a:gd name="T1" fmla="*/ 7 h 110"/>
                  <a:gd name="T2" fmla="*/ 1 w 109"/>
                  <a:gd name="T3" fmla="*/ 6 h 110"/>
                  <a:gd name="T4" fmla="*/ 1 w 109"/>
                  <a:gd name="T5" fmla="*/ 5 h 110"/>
                  <a:gd name="T6" fmla="*/ 2 w 109"/>
                  <a:gd name="T7" fmla="*/ 3 h 110"/>
                  <a:gd name="T8" fmla="*/ 2 w 109"/>
                  <a:gd name="T9" fmla="*/ 2 h 110"/>
                  <a:gd name="T10" fmla="*/ 3 w 109"/>
                  <a:gd name="T11" fmla="*/ 2 h 110"/>
                  <a:gd name="T12" fmla="*/ 3 w 109"/>
                  <a:gd name="T13" fmla="*/ 2 h 110"/>
                  <a:gd name="T14" fmla="*/ 4 w 109"/>
                  <a:gd name="T15" fmla="*/ 1 h 110"/>
                  <a:gd name="T16" fmla="*/ 5 w 109"/>
                  <a:gd name="T17" fmla="*/ 1 h 110"/>
                  <a:gd name="T18" fmla="*/ 5 w 109"/>
                  <a:gd name="T19" fmla="*/ 1 h 110"/>
                  <a:gd name="T20" fmla="*/ 6 w 109"/>
                  <a:gd name="T21" fmla="*/ 1 h 110"/>
                  <a:gd name="T22" fmla="*/ 7 w 109"/>
                  <a:gd name="T23" fmla="*/ 0 h 110"/>
                  <a:gd name="T24" fmla="*/ 7 w 109"/>
                  <a:gd name="T25" fmla="*/ 0 h 110"/>
                  <a:gd name="T26" fmla="*/ 8 w 109"/>
                  <a:gd name="T27" fmla="*/ 0 h 110"/>
                  <a:gd name="T28" fmla="*/ 9 w 109"/>
                  <a:gd name="T29" fmla="*/ 1 h 110"/>
                  <a:gd name="T30" fmla="*/ 9 w 109"/>
                  <a:gd name="T31" fmla="*/ 1 h 110"/>
                  <a:gd name="T32" fmla="*/ 10 w 109"/>
                  <a:gd name="T33" fmla="*/ 1 h 110"/>
                  <a:gd name="T34" fmla="*/ 10 w 109"/>
                  <a:gd name="T35" fmla="*/ 1 h 110"/>
                  <a:gd name="T36" fmla="*/ 11 w 109"/>
                  <a:gd name="T37" fmla="*/ 2 h 110"/>
                  <a:gd name="T38" fmla="*/ 11 w 109"/>
                  <a:gd name="T39" fmla="*/ 2 h 110"/>
                  <a:gd name="T40" fmla="*/ 12 w 109"/>
                  <a:gd name="T41" fmla="*/ 2 h 110"/>
                  <a:gd name="T42" fmla="*/ 13 w 109"/>
                  <a:gd name="T43" fmla="*/ 3 h 110"/>
                  <a:gd name="T44" fmla="*/ 13 w 109"/>
                  <a:gd name="T45" fmla="*/ 5 h 110"/>
                  <a:gd name="T46" fmla="*/ 14 w 109"/>
                  <a:gd name="T47" fmla="*/ 6 h 110"/>
                  <a:gd name="T48" fmla="*/ 14 w 109"/>
                  <a:gd name="T49" fmla="*/ 7 h 110"/>
                  <a:gd name="T50" fmla="*/ 14 w 109"/>
                  <a:gd name="T51" fmla="*/ 9 h 110"/>
                  <a:gd name="T52" fmla="*/ 13 w 109"/>
                  <a:gd name="T53" fmla="*/ 10 h 110"/>
                  <a:gd name="T54" fmla="*/ 13 w 109"/>
                  <a:gd name="T55" fmla="*/ 11 h 110"/>
                  <a:gd name="T56" fmla="*/ 12 w 109"/>
                  <a:gd name="T57" fmla="*/ 12 h 110"/>
                  <a:gd name="T58" fmla="*/ 11 w 109"/>
                  <a:gd name="T59" fmla="*/ 13 h 110"/>
                  <a:gd name="T60" fmla="*/ 11 w 109"/>
                  <a:gd name="T61" fmla="*/ 13 h 110"/>
                  <a:gd name="T62" fmla="*/ 10 w 109"/>
                  <a:gd name="T63" fmla="*/ 13 h 110"/>
                  <a:gd name="T64" fmla="*/ 10 w 109"/>
                  <a:gd name="T65" fmla="*/ 14 h 110"/>
                  <a:gd name="T66" fmla="*/ 9 w 109"/>
                  <a:gd name="T67" fmla="*/ 14 h 110"/>
                  <a:gd name="T68" fmla="*/ 9 w 109"/>
                  <a:gd name="T69" fmla="*/ 14 h 110"/>
                  <a:gd name="T70" fmla="*/ 8 w 109"/>
                  <a:gd name="T71" fmla="*/ 14 h 110"/>
                  <a:gd name="T72" fmla="*/ 7 w 109"/>
                  <a:gd name="T73" fmla="*/ 14 h 110"/>
                  <a:gd name="T74" fmla="*/ 6 w 109"/>
                  <a:gd name="T75" fmla="*/ 14 h 110"/>
                  <a:gd name="T76" fmla="*/ 5 w 109"/>
                  <a:gd name="T77" fmla="*/ 14 h 110"/>
                  <a:gd name="T78" fmla="*/ 3 w 109"/>
                  <a:gd name="T79" fmla="*/ 13 h 110"/>
                  <a:gd name="T80" fmla="*/ 2 w 109"/>
                  <a:gd name="T81" fmla="*/ 12 h 110"/>
                  <a:gd name="T82" fmla="*/ 2 w 109"/>
                  <a:gd name="T83" fmla="*/ 11 h 110"/>
                  <a:gd name="T84" fmla="*/ 1 w 109"/>
                  <a:gd name="T85" fmla="*/ 10 h 110"/>
                  <a:gd name="T86" fmla="*/ 1 w 109"/>
                  <a:gd name="T87" fmla="*/ 9 h 110"/>
                  <a:gd name="T88" fmla="*/ 0 w 109"/>
                  <a:gd name="T89" fmla="*/ 7 h 1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9"/>
                  <a:gd name="T136" fmla="*/ 0 h 110"/>
                  <a:gd name="T137" fmla="*/ 109 w 109"/>
                  <a:gd name="T138" fmla="*/ 110 h 1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9" h="110">
                    <a:moveTo>
                      <a:pt x="0" y="55"/>
                    </a:moveTo>
                    <a:lnTo>
                      <a:pt x="1" y="44"/>
                    </a:lnTo>
                    <a:lnTo>
                      <a:pt x="3" y="33"/>
                    </a:lnTo>
                    <a:lnTo>
                      <a:pt x="9" y="24"/>
                    </a:lnTo>
                    <a:lnTo>
                      <a:pt x="16" y="16"/>
                    </a:lnTo>
                    <a:lnTo>
                      <a:pt x="20" y="12"/>
                    </a:lnTo>
                    <a:lnTo>
                      <a:pt x="24" y="9"/>
                    </a:lnTo>
                    <a:lnTo>
                      <a:pt x="28" y="7"/>
                    </a:lnTo>
                    <a:lnTo>
                      <a:pt x="33" y="4"/>
                    </a:lnTo>
                    <a:lnTo>
                      <a:pt x="39" y="2"/>
                    </a:lnTo>
                    <a:lnTo>
                      <a:pt x="43" y="1"/>
                    </a:lnTo>
                    <a:lnTo>
                      <a:pt x="49" y="0"/>
                    </a:lnTo>
                    <a:lnTo>
                      <a:pt x="54" y="0"/>
                    </a:lnTo>
                    <a:lnTo>
                      <a:pt x="59" y="0"/>
                    </a:lnTo>
                    <a:lnTo>
                      <a:pt x="65" y="1"/>
                    </a:lnTo>
                    <a:lnTo>
                      <a:pt x="70" y="2"/>
                    </a:lnTo>
                    <a:lnTo>
                      <a:pt x="76" y="4"/>
                    </a:lnTo>
                    <a:lnTo>
                      <a:pt x="80" y="7"/>
                    </a:lnTo>
                    <a:lnTo>
                      <a:pt x="85" y="9"/>
                    </a:lnTo>
                    <a:lnTo>
                      <a:pt x="88" y="12"/>
                    </a:lnTo>
                    <a:lnTo>
                      <a:pt x="93" y="16"/>
                    </a:lnTo>
                    <a:lnTo>
                      <a:pt x="100" y="24"/>
                    </a:lnTo>
                    <a:lnTo>
                      <a:pt x="104" y="33"/>
                    </a:lnTo>
                    <a:lnTo>
                      <a:pt x="108" y="44"/>
                    </a:lnTo>
                    <a:lnTo>
                      <a:pt x="109" y="55"/>
                    </a:lnTo>
                    <a:lnTo>
                      <a:pt x="108" y="67"/>
                    </a:lnTo>
                    <a:lnTo>
                      <a:pt x="104" y="76"/>
                    </a:lnTo>
                    <a:lnTo>
                      <a:pt x="100" y="86"/>
                    </a:lnTo>
                    <a:lnTo>
                      <a:pt x="93" y="94"/>
                    </a:lnTo>
                    <a:lnTo>
                      <a:pt x="88" y="98"/>
                    </a:lnTo>
                    <a:lnTo>
                      <a:pt x="85" y="101"/>
                    </a:lnTo>
                    <a:lnTo>
                      <a:pt x="80" y="103"/>
                    </a:lnTo>
                    <a:lnTo>
                      <a:pt x="76" y="106"/>
                    </a:lnTo>
                    <a:lnTo>
                      <a:pt x="70" y="108"/>
                    </a:lnTo>
                    <a:lnTo>
                      <a:pt x="65" y="109"/>
                    </a:lnTo>
                    <a:lnTo>
                      <a:pt x="59" y="110"/>
                    </a:lnTo>
                    <a:lnTo>
                      <a:pt x="54" y="110"/>
                    </a:lnTo>
                    <a:lnTo>
                      <a:pt x="43" y="109"/>
                    </a:lnTo>
                    <a:lnTo>
                      <a:pt x="33" y="106"/>
                    </a:lnTo>
                    <a:lnTo>
                      <a:pt x="24" y="101"/>
                    </a:lnTo>
                    <a:lnTo>
                      <a:pt x="16" y="94"/>
                    </a:lnTo>
                    <a:lnTo>
                      <a:pt x="9" y="86"/>
                    </a:lnTo>
                    <a:lnTo>
                      <a:pt x="4" y="76"/>
                    </a:lnTo>
                    <a:lnTo>
                      <a:pt x="1" y="67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8" name="Freeform 112"/>
              <p:cNvSpPr>
                <a:spLocks/>
              </p:cNvSpPr>
              <p:nvPr/>
            </p:nvSpPr>
            <p:spPr bwMode="auto">
              <a:xfrm>
                <a:off x="7733" y="5282"/>
                <a:ext cx="56" cy="55"/>
              </a:xfrm>
              <a:custGeom>
                <a:avLst/>
                <a:gdLst>
                  <a:gd name="T0" fmla="*/ 0 w 110"/>
                  <a:gd name="T1" fmla="*/ 7 h 110"/>
                  <a:gd name="T2" fmla="*/ 1 w 110"/>
                  <a:gd name="T3" fmla="*/ 6 h 110"/>
                  <a:gd name="T4" fmla="*/ 1 w 110"/>
                  <a:gd name="T5" fmla="*/ 5 h 110"/>
                  <a:gd name="T6" fmla="*/ 2 w 110"/>
                  <a:gd name="T7" fmla="*/ 3 h 110"/>
                  <a:gd name="T8" fmla="*/ 2 w 110"/>
                  <a:gd name="T9" fmla="*/ 2 h 110"/>
                  <a:gd name="T10" fmla="*/ 3 w 110"/>
                  <a:gd name="T11" fmla="*/ 2 h 110"/>
                  <a:gd name="T12" fmla="*/ 3 w 110"/>
                  <a:gd name="T13" fmla="*/ 2 h 110"/>
                  <a:gd name="T14" fmla="*/ 4 w 110"/>
                  <a:gd name="T15" fmla="*/ 1 h 110"/>
                  <a:gd name="T16" fmla="*/ 5 w 110"/>
                  <a:gd name="T17" fmla="*/ 1 h 110"/>
                  <a:gd name="T18" fmla="*/ 5 w 110"/>
                  <a:gd name="T19" fmla="*/ 1 h 110"/>
                  <a:gd name="T20" fmla="*/ 6 w 110"/>
                  <a:gd name="T21" fmla="*/ 1 h 110"/>
                  <a:gd name="T22" fmla="*/ 7 w 110"/>
                  <a:gd name="T23" fmla="*/ 0 h 110"/>
                  <a:gd name="T24" fmla="*/ 7 w 110"/>
                  <a:gd name="T25" fmla="*/ 0 h 110"/>
                  <a:gd name="T26" fmla="*/ 8 w 110"/>
                  <a:gd name="T27" fmla="*/ 0 h 110"/>
                  <a:gd name="T28" fmla="*/ 9 w 110"/>
                  <a:gd name="T29" fmla="*/ 1 h 110"/>
                  <a:gd name="T30" fmla="*/ 9 w 110"/>
                  <a:gd name="T31" fmla="*/ 1 h 110"/>
                  <a:gd name="T32" fmla="*/ 10 w 110"/>
                  <a:gd name="T33" fmla="*/ 1 h 110"/>
                  <a:gd name="T34" fmla="*/ 11 w 110"/>
                  <a:gd name="T35" fmla="*/ 1 h 110"/>
                  <a:gd name="T36" fmla="*/ 11 w 110"/>
                  <a:gd name="T37" fmla="*/ 2 h 110"/>
                  <a:gd name="T38" fmla="*/ 12 w 110"/>
                  <a:gd name="T39" fmla="*/ 2 h 110"/>
                  <a:gd name="T40" fmla="*/ 12 w 110"/>
                  <a:gd name="T41" fmla="*/ 2 h 110"/>
                  <a:gd name="T42" fmla="*/ 13 w 110"/>
                  <a:gd name="T43" fmla="*/ 3 h 110"/>
                  <a:gd name="T44" fmla="*/ 14 w 110"/>
                  <a:gd name="T45" fmla="*/ 5 h 110"/>
                  <a:gd name="T46" fmla="*/ 14 w 110"/>
                  <a:gd name="T47" fmla="*/ 6 h 110"/>
                  <a:gd name="T48" fmla="*/ 15 w 110"/>
                  <a:gd name="T49" fmla="*/ 7 h 110"/>
                  <a:gd name="T50" fmla="*/ 14 w 110"/>
                  <a:gd name="T51" fmla="*/ 9 h 110"/>
                  <a:gd name="T52" fmla="*/ 14 w 110"/>
                  <a:gd name="T53" fmla="*/ 10 h 110"/>
                  <a:gd name="T54" fmla="*/ 13 w 110"/>
                  <a:gd name="T55" fmla="*/ 11 h 110"/>
                  <a:gd name="T56" fmla="*/ 12 w 110"/>
                  <a:gd name="T57" fmla="*/ 12 h 110"/>
                  <a:gd name="T58" fmla="*/ 12 w 110"/>
                  <a:gd name="T59" fmla="*/ 13 h 110"/>
                  <a:gd name="T60" fmla="*/ 11 w 110"/>
                  <a:gd name="T61" fmla="*/ 13 h 110"/>
                  <a:gd name="T62" fmla="*/ 11 w 110"/>
                  <a:gd name="T63" fmla="*/ 13 h 110"/>
                  <a:gd name="T64" fmla="*/ 10 w 110"/>
                  <a:gd name="T65" fmla="*/ 14 h 110"/>
                  <a:gd name="T66" fmla="*/ 9 w 110"/>
                  <a:gd name="T67" fmla="*/ 14 h 110"/>
                  <a:gd name="T68" fmla="*/ 9 w 110"/>
                  <a:gd name="T69" fmla="*/ 14 h 110"/>
                  <a:gd name="T70" fmla="*/ 8 w 110"/>
                  <a:gd name="T71" fmla="*/ 14 h 110"/>
                  <a:gd name="T72" fmla="*/ 7 w 110"/>
                  <a:gd name="T73" fmla="*/ 14 h 110"/>
                  <a:gd name="T74" fmla="*/ 6 w 110"/>
                  <a:gd name="T75" fmla="*/ 14 h 110"/>
                  <a:gd name="T76" fmla="*/ 5 w 110"/>
                  <a:gd name="T77" fmla="*/ 14 h 110"/>
                  <a:gd name="T78" fmla="*/ 3 w 110"/>
                  <a:gd name="T79" fmla="*/ 13 h 110"/>
                  <a:gd name="T80" fmla="*/ 2 w 110"/>
                  <a:gd name="T81" fmla="*/ 12 h 110"/>
                  <a:gd name="T82" fmla="*/ 2 w 110"/>
                  <a:gd name="T83" fmla="*/ 11 h 110"/>
                  <a:gd name="T84" fmla="*/ 1 w 110"/>
                  <a:gd name="T85" fmla="*/ 10 h 110"/>
                  <a:gd name="T86" fmla="*/ 1 w 110"/>
                  <a:gd name="T87" fmla="*/ 9 h 110"/>
                  <a:gd name="T88" fmla="*/ 0 w 110"/>
                  <a:gd name="T89" fmla="*/ 7 h 1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0"/>
                  <a:gd name="T136" fmla="*/ 0 h 110"/>
                  <a:gd name="T137" fmla="*/ 110 w 110"/>
                  <a:gd name="T138" fmla="*/ 110 h 1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0" h="110">
                    <a:moveTo>
                      <a:pt x="0" y="55"/>
                    </a:moveTo>
                    <a:lnTo>
                      <a:pt x="1" y="44"/>
                    </a:lnTo>
                    <a:lnTo>
                      <a:pt x="4" y="33"/>
                    </a:lnTo>
                    <a:lnTo>
                      <a:pt x="9" y="24"/>
                    </a:lnTo>
                    <a:lnTo>
                      <a:pt x="16" y="16"/>
                    </a:lnTo>
                    <a:lnTo>
                      <a:pt x="21" y="12"/>
                    </a:lnTo>
                    <a:lnTo>
                      <a:pt x="24" y="9"/>
                    </a:lnTo>
                    <a:lnTo>
                      <a:pt x="29" y="7"/>
                    </a:lnTo>
                    <a:lnTo>
                      <a:pt x="34" y="4"/>
                    </a:lnTo>
                    <a:lnTo>
                      <a:pt x="39" y="2"/>
                    </a:lnTo>
                    <a:lnTo>
                      <a:pt x="44" y="1"/>
                    </a:lnTo>
                    <a:lnTo>
                      <a:pt x="49" y="0"/>
                    </a:lnTo>
                    <a:lnTo>
                      <a:pt x="55" y="0"/>
                    </a:lnTo>
                    <a:lnTo>
                      <a:pt x="61" y="0"/>
                    </a:lnTo>
                    <a:lnTo>
                      <a:pt x="67" y="1"/>
                    </a:lnTo>
                    <a:lnTo>
                      <a:pt x="71" y="2"/>
                    </a:lnTo>
                    <a:lnTo>
                      <a:pt x="77" y="4"/>
                    </a:lnTo>
                    <a:lnTo>
                      <a:pt x="82" y="7"/>
                    </a:lnTo>
                    <a:lnTo>
                      <a:pt x="86" y="9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101" y="24"/>
                    </a:lnTo>
                    <a:lnTo>
                      <a:pt x="106" y="33"/>
                    </a:lnTo>
                    <a:lnTo>
                      <a:pt x="109" y="44"/>
                    </a:lnTo>
                    <a:lnTo>
                      <a:pt x="110" y="55"/>
                    </a:lnTo>
                    <a:lnTo>
                      <a:pt x="109" y="67"/>
                    </a:lnTo>
                    <a:lnTo>
                      <a:pt x="106" y="76"/>
                    </a:lnTo>
                    <a:lnTo>
                      <a:pt x="101" y="86"/>
                    </a:lnTo>
                    <a:lnTo>
                      <a:pt x="94" y="94"/>
                    </a:lnTo>
                    <a:lnTo>
                      <a:pt x="90" y="98"/>
                    </a:lnTo>
                    <a:lnTo>
                      <a:pt x="86" y="101"/>
                    </a:lnTo>
                    <a:lnTo>
                      <a:pt x="82" y="103"/>
                    </a:lnTo>
                    <a:lnTo>
                      <a:pt x="77" y="106"/>
                    </a:lnTo>
                    <a:lnTo>
                      <a:pt x="71" y="108"/>
                    </a:lnTo>
                    <a:lnTo>
                      <a:pt x="67" y="109"/>
                    </a:lnTo>
                    <a:lnTo>
                      <a:pt x="61" y="110"/>
                    </a:lnTo>
                    <a:lnTo>
                      <a:pt x="55" y="110"/>
                    </a:lnTo>
                    <a:lnTo>
                      <a:pt x="44" y="109"/>
                    </a:lnTo>
                    <a:lnTo>
                      <a:pt x="33" y="106"/>
                    </a:lnTo>
                    <a:lnTo>
                      <a:pt x="24" y="101"/>
                    </a:lnTo>
                    <a:lnTo>
                      <a:pt x="16" y="94"/>
                    </a:lnTo>
                    <a:lnTo>
                      <a:pt x="9" y="86"/>
                    </a:lnTo>
                    <a:lnTo>
                      <a:pt x="4" y="76"/>
                    </a:lnTo>
                    <a:lnTo>
                      <a:pt x="1" y="67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9" name="Freeform 113"/>
              <p:cNvSpPr>
                <a:spLocks/>
              </p:cNvSpPr>
              <p:nvPr/>
            </p:nvSpPr>
            <p:spPr bwMode="auto">
              <a:xfrm>
                <a:off x="8465" y="5118"/>
                <a:ext cx="79" cy="43"/>
              </a:xfrm>
              <a:custGeom>
                <a:avLst/>
                <a:gdLst>
                  <a:gd name="T0" fmla="*/ 15 w 158"/>
                  <a:gd name="T1" fmla="*/ 0 h 86"/>
                  <a:gd name="T2" fmla="*/ 20 w 158"/>
                  <a:gd name="T3" fmla="*/ 11 h 86"/>
                  <a:gd name="T4" fmla="*/ 0 w 158"/>
                  <a:gd name="T5" fmla="*/ 11 h 86"/>
                  <a:gd name="T6" fmla="*/ 0 w 158"/>
                  <a:gd name="T7" fmla="*/ 0 h 86"/>
                  <a:gd name="T8" fmla="*/ 15 w 158"/>
                  <a:gd name="T9" fmla="*/ 0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8"/>
                  <a:gd name="T16" fmla="*/ 0 h 86"/>
                  <a:gd name="T17" fmla="*/ 158 w 158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8" h="86">
                    <a:moveTo>
                      <a:pt x="122" y="0"/>
                    </a:moveTo>
                    <a:lnTo>
                      <a:pt x="158" y="86"/>
                    </a:lnTo>
                    <a:lnTo>
                      <a:pt x="0" y="86"/>
                    </a:lnTo>
                    <a:lnTo>
                      <a:pt x="0" y="0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0" name="Rectangle 114"/>
              <p:cNvSpPr>
                <a:spLocks noChangeArrowheads="1"/>
              </p:cNvSpPr>
              <p:nvPr/>
            </p:nvSpPr>
            <p:spPr bwMode="auto">
              <a:xfrm>
                <a:off x="8600" y="5245"/>
                <a:ext cx="61" cy="2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700">
                  <a:latin typeface="Calibri" pitchFamily="34" charset="0"/>
                </a:endParaRPr>
              </a:p>
            </p:txBody>
          </p:sp>
          <p:sp>
            <p:nvSpPr>
              <p:cNvPr id="161" name="Rectangle 115"/>
              <p:cNvSpPr>
                <a:spLocks noChangeArrowheads="1"/>
              </p:cNvSpPr>
              <p:nvPr/>
            </p:nvSpPr>
            <p:spPr bwMode="auto">
              <a:xfrm>
                <a:off x="8679" y="5173"/>
                <a:ext cx="54" cy="10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700">
                  <a:latin typeface="Calibri" pitchFamily="34" charset="0"/>
                </a:endParaRPr>
              </a:p>
            </p:txBody>
          </p:sp>
        </p:grpSp>
        <p:sp>
          <p:nvSpPr>
            <p:cNvPr id="146" name="Text Box 20"/>
            <p:cNvSpPr txBox="1">
              <a:spLocks noChangeArrowheads="1"/>
            </p:cNvSpPr>
            <p:nvPr/>
          </p:nvSpPr>
          <p:spPr bwMode="auto">
            <a:xfrm>
              <a:off x="3211" y="2186"/>
              <a:ext cx="1025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3876" tIns="26937" rIns="53876" bIns="26937">
              <a:spAutoFit/>
            </a:bodyPr>
            <a:lstStyle/>
            <a:p>
              <a:pPr defTabSz="957263"/>
              <a:r>
                <a:rPr lang="ru-RU" sz="1400">
                  <a:latin typeface="Calibri" pitchFamily="34" charset="0"/>
                </a:rPr>
                <a:t>Морские перевозки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79512" y="116632"/>
            <a:ext cx="8784976" cy="72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3876" tIns="26937" rIns="53876" bIns="26937" anchor="ctr"/>
          <a:lstStyle/>
          <a:p>
            <a:pPr algn="ctr" defTabSz="957780"/>
            <a:r>
              <a:rPr lang="ru-RU" altLang="ja-JP" sz="17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Пробный прогон контейнеров по Транссибирской магистрали </a:t>
            </a:r>
            <a:r>
              <a:rPr lang="en-US" altLang="ja-JP" sz="17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en-US" altLang="ja-JP" sz="17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altLang="ja-JP" sz="1700" b="1" dirty="0" err="1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логистической</a:t>
            </a:r>
            <a:r>
              <a:rPr lang="ru-RU" altLang="ja-JP" sz="17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 компанией</a:t>
            </a:r>
            <a:r>
              <a:rPr lang="en-US" altLang="ja-JP" sz="1700" b="1" dirty="0" smtClean="0">
                <a:solidFill>
                  <a:srgbClr val="00579F"/>
                </a:solidFill>
                <a:latin typeface="Arial" pitchFamily="34" charset="0"/>
                <a:ea typeface="+mj-ea"/>
                <a:cs typeface="Arial" pitchFamily="34" charset="0"/>
              </a:rPr>
              <a:t> Toshiba Logistics Corp.</a:t>
            </a:r>
          </a:p>
        </p:txBody>
      </p:sp>
      <p:sp>
        <p:nvSpPr>
          <p:cNvPr id="65" name="Text Box 118"/>
          <p:cNvSpPr txBox="1">
            <a:spLocks noChangeArrowheads="1"/>
          </p:cNvSpPr>
          <p:nvPr/>
        </p:nvSpPr>
        <p:spPr bwMode="auto">
          <a:xfrm>
            <a:off x="251520" y="1196752"/>
            <a:ext cx="1214876" cy="22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3876" tIns="26937" rIns="53876" bIns="26937">
            <a:spAutoFit/>
          </a:bodyPr>
          <a:lstStyle/>
          <a:p>
            <a:pPr algn="l" defTabSz="957780"/>
            <a:r>
              <a:rPr lang="ru-RU" sz="1100" dirty="0"/>
              <a:t>Средства до порта</a:t>
            </a:r>
          </a:p>
        </p:txBody>
      </p:sp>
      <p:sp>
        <p:nvSpPr>
          <p:cNvPr id="66" name="Text Box 119"/>
          <p:cNvSpPr txBox="1">
            <a:spLocks noChangeArrowheads="1"/>
          </p:cNvSpPr>
          <p:nvPr/>
        </p:nvSpPr>
        <p:spPr bwMode="auto">
          <a:xfrm>
            <a:off x="1691680" y="1196752"/>
            <a:ext cx="1620437" cy="22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3876" tIns="26937" rIns="53876" bIns="26937">
            <a:spAutoFit/>
          </a:bodyPr>
          <a:lstStyle/>
          <a:p>
            <a:pPr algn="l" defTabSz="957780"/>
            <a:r>
              <a:rPr lang="ru-RU" sz="1100" dirty="0"/>
              <a:t>от Шанхая до Восточного</a:t>
            </a:r>
          </a:p>
        </p:txBody>
      </p:sp>
      <p:sp>
        <p:nvSpPr>
          <p:cNvPr id="67" name="Text Box 120"/>
          <p:cNvSpPr txBox="1">
            <a:spLocks noChangeArrowheads="1"/>
          </p:cNvSpPr>
          <p:nvPr/>
        </p:nvSpPr>
        <p:spPr bwMode="auto">
          <a:xfrm>
            <a:off x="3347864" y="1196752"/>
            <a:ext cx="1177295" cy="39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3876" tIns="26937" rIns="53876" bIns="26937">
            <a:spAutoFit/>
          </a:bodyPr>
          <a:lstStyle/>
          <a:p>
            <a:pPr algn="l" defTabSz="957780"/>
            <a:r>
              <a:rPr lang="ru-RU" sz="1100" dirty="0"/>
              <a:t>Таможенное оформление</a:t>
            </a:r>
          </a:p>
        </p:txBody>
      </p:sp>
      <p:sp>
        <p:nvSpPr>
          <p:cNvPr id="68" name="Text Box 121"/>
          <p:cNvSpPr txBox="1">
            <a:spLocks noChangeArrowheads="1"/>
          </p:cNvSpPr>
          <p:nvPr/>
        </p:nvSpPr>
        <p:spPr bwMode="auto">
          <a:xfrm>
            <a:off x="4499992" y="1196752"/>
            <a:ext cx="1697381" cy="39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3876" tIns="26937" rIns="53876" bIns="26937">
            <a:spAutoFit/>
          </a:bodyPr>
          <a:lstStyle/>
          <a:p>
            <a:pPr algn="l" defTabSz="957780"/>
            <a:r>
              <a:rPr lang="ru-RU" sz="1100" dirty="0"/>
              <a:t>Местная (безрельсовая)</a:t>
            </a:r>
          </a:p>
          <a:p>
            <a:pPr algn="l" defTabSz="957780"/>
            <a:r>
              <a:rPr lang="ru-RU" sz="1100" dirty="0"/>
              <a:t>перевозка до ж</a:t>
            </a:r>
            <a:r>
              <a:rPr lang="en-US" sz="1100" dirty="0"/>
              <a:t>/</a:t>
            </a:r>
            <a:r>
              <a:rPr lang="ru-RU" sz="1100" dirty="0" err="1"/>
              <a:t>д</a:t>
            </a:r>
            <a:r>
              <a:rPr lang="ru-RU" sz="1100" dirty="0"/>
              <a:t> станции</a:t>
            </a:r>
          </a:p>
        </p:txBody>
      </p:sp>
      <p:grpSp>
        <p:nvGrpSpPr>
          <p:cNvPr id="3" name="Группа 70"/>
          <p:cNvGrpSpPr/>
          <p:nvPr/>
        </p:nvGrpSpPr>
        <p:grpSpPr>
          <a:xfrm>
            <a:off x="179512" y="1268760"/>
            <a:ext cx="8697792" cy="4536504"/>
            <a:chOff x="314682" y="1273457"/>
            <a:chExt cx="9449172" cy="5029890"/>
          </a:xfrm>
        </p:grpSpPr>
        <p:pic>
          <p:nvPicPr>
            <p:cNvPr id="2" name="Picture 52"/>
            <p:cNvPicPr>
              <a:picLocks noChangeAspect="1" noChangeArrowheads="1"/>
            </p:cNvPicPr>
            <p:nvPr/>
          </p:nvPicPr>
          <p:blipFill>
            <a:blip r:embed="rId2" cstate="print">
              <a:lum bright="30000" contrast="-54000"/>
            </a:blip>
            <a:srcRect/>
            <a:stretch>
              <a:fillRect/>
            </a:stretch>
          </p:blipFill>
          <p:spPr bwMode="auto">
            <a:xfrm>
              <a:off x="450679" y="2527905"/>
              <a:ext cx="8915301" cy="3775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9" name="Group 95"/>
            <p:cNvGrpSpPr>
              <a:grpSpLocks/>
            </p:cNvGrpSpPr>
            <p:nvPr/>
          </p:nvGrpSpPr>
          <p:grpSpPr bwMode="auto">
            <a:xfrm>
              <a:off x="1621055" y="4004388"/>
              <a:ext cx="6438552" cy="1070428"/>
              <a:chOff x="1633" y="4272"/>
              <a:chExt cx="6486" cy="1239"/>
            </a:xfrm>
          </p:grpSpPr>
          <p:sp>
            <p:nvSpPr>
              <p:cNvPr id="4" name="Freeform 88"/>
              <p:cNvSpPr>
                <a:spLocks/>
              </p:cNvSpPr>
              <p:nvPr/>
            </p:nvSpPr>
            <p:spPr bwMode="auto">
              <a:xfrm>
                <a:off x="1633" y="4785"/>
                <a:ext cx="680" cy="318"/>
              </a:xfrm>
              <a:custGeom>
                <a:avLst/>
                <a:gdLst>
                  <a:gd name="T0" fmla="*/ 0 w 680"/>
                  <a:gd name="T1" fmla="*/ 137 h 318"/>
                  <a:gd name="T2" fmla="*/ 680 w 680"/>
                  <a:gd name="T3" fmla="*/ 0 h 318"/>
                  <a:gd name="T4" fmla="*/ 136 w 680"/>
                  <a:gd name="T5" fmla="*/ 318 h 3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80" h="318">
                    <a:moveTo>
                      <a:pt x="0" y="137"/>
                    </a:moveTo>
                    <a:lnTo>
                      <a:pt x="680" y="0"/>
                    </a:lnTo>
                    <a:lnTo>
                      <a:pt x="136" y="318"/>
                    </a:lnTo>
                  </a:path>
                </a:pathLst>
              </a:custGeom>
              <a:noFill/>
              <a:ln w="57150" cmpd="sng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" name="Line 89"/>
              <p:cNvSpPr>
                <a:spLocks noChangeShapeType="1"/>
              </p:cNvSpPr>
              <p:nvPr/>
            </p:nvSpPr>
            <p:spPr bwMode="auto">
              <a:xfrm flipH="1">
                <a:off x="1950" y="4967"/>
                <a:ext cx="454" cy="227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" name="Line 90"/>
              <p:cNvSpPr>
                <a:spLocks noChangeShapeType="1"/>
              </p:cNvSpPr>
              <p:nvPr/>
            </p:nvSpPr>
            <p:spPr bwMode="auto">
              <a:xfrm>
                <a:off x="2404" y="4967"/>
                <a:ext cx="45" cy="544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" name="Freeform 91"/>
              <p:cNvSpPr>
                <a:spLocks/>
              </p:cNvSpPr>
              <p:nvPr/>
            </p:nvSpPr>
            <p:spPr bwMode="auto">
              <a:xfrm>
                <a:off x="2359" y="4377"/>
                <a:ext cx="952" cy="363"/>
              </a:xfrm>
              <a:custGeom>
                <a:avLst/>
                <a:gdLst>
                  <a:gd name="T0" fmla="*/ 0 w 952"/>
                  <a:gd name="T1" fmla="*/ 363 h 363"/>
                  <a:gd name="T2" fmla="*/ 136 w 952"/>
                  <a:gd name="T3" fmla="*/ 227 h 363"/>
                  <a:gd name="T4" fmla="*/ 952 w 952"/>
                  <a:gd name="T5" fmla="*/ 0 h 36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52" h="363">
                    <a:moveTo>
                      <a:pt x="0" y="363"/>
                    </a:moveTo>
                    <a:lnTo>
                      <a:pt x="136" y="227"/>
                    </a:lnTo>
                    <a:lnTo>
                      <a:pt x="952" y="0"/>
                    </a:lnTo>
                  </a:path>
                </a:pathLst>
              </a:custGeom>
              <a:noFill/>
              <a:ln w="57150" cmpd="sng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" name="Freeform 92"/>
              <p:cNvSpPr>
                <a:spLocks/>
              </p:cNvSpPr>
              <p:nvPr/>
            </p:nvSpPr>
            <p:spPr bwMode="auto">
              <a:xfrm>
                <a:off x="2449" y="4377"/>
                <a:ext cx="862" cy="545"/>
              </a:xfrm>
              <a:custGeom>
                <a:avLst/>
                <a:gdLst>
                  <a:gd name="T0" fmla="*/ 0 w 862"/>
                  <a:gd name="T1" fmla="*/ 545 h 545"/>
                  <a:gd name="T2" fmla="*/ 273 w 862"/>
                  <a:gd name="T3" fmla="*/ 408 h 545"/>
                  <a:gd name="T4" fmla="*/ 862 w 862"/>
                  <a:gd name="T5" fmla="*/ 0 h 5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2" h="545">
                    <a:moveTo>
                      <a:pt x="0" y="545"/>
                    </a:moveTo>
                    <a:lnTo>
                      <a:pt x="273" y="408"/>
                    </a:lnTo>
                    <a:lnTo>
                      <a:pt x="862" y="0"/>
                    </a:lnTo>
                  </a:path>
                </a:pathLst>
              </a:custGeom>
              <a:noFill/>
              <a:ln w="57150" cmpd="sng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" name="Freeform 93"/>
              <p:cNvSpPr>
                <a:spLocks/>
              </p:cNvSpPr>
              <p:nvPr/>
            </p:nvSpPr>
            <p:spPr bwMode="auto">
              <a:xfrm>
                <a:off x="3311" y="4272"/>
                <a:ext cx="4808" cy="831"/>
              </a:xfrm>
              <a:custGeom>
                <a:avLst/>
                <a:gdLst>
                  <a:gd name="T0" fmla="*/ 0 w 4808"/>
                  <a:gd name="T1" fmla="*/ 105 h 831"/>
                  <a:gd name="T2" fmla="*/ 499 w 4808"/>
                  <a:gd name="T3" fmla="*/ 60 h 831"/>
                  <a:gd name="T4" fmla="*/ 998 w 4808"/>
                  <a:gd name="T5" fmla="*/ 15 h 831"/>
                  <a:gd name="T6" fmla="*/ 2087 w 4808"/>
                  <a:gd name="T7" fmla="*/ 151 h 831"/>
                  <a:gd name="T8" fmla="*/ 3068 w 4808"/>
                  <a:gd name="T9" fmla="*/ 315 h 831"/>
                  <a:gd name="T10" fmla="*/ 3311 w 4808"/>
                  <a:gd name="T11" fmla="*/ 287 h 831"/>
                  <a:gd name="T12" fmla="*/ 3493 w 4808"/>
                  <a:gd name="T13" fmla="*/ 151 h 831"/>
                  <a:gd name="T14" fmla="*/ 4049 w 4808"/>
                  <a:gd name="T15" fmla="*/ 37 h 831"/>
                  <a:gd name="T16" fmla="*/ 4718 w 4808"/>
                  <a:gd name="T17" fmla="*/ 332 h 831"/>
                  <a:gd name="T18" fmla="*/ 4808 w 4808"/>
                  <a:gd name="T19" fmla="*/ 831 h 8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08" h="831">
                    <a:moveTo>
                      <a:pt x="0" y="105"/>
                    </a:moveTo>
                    <a:lnTo>
                      <a:pt x="499" y="60"/>
                    </a:lnTo>
                    <a:cubicBezTo>
                      <a:pt x="665" y="45"/>
                      <a:pt x="733" y="0"/>
                      <a:pt x="998" y="15"/>
                    </a:cubicBezTo>
                    <a:cubicBezTo>
                      <a:pt x="1263" y="30"/>
                      <a:pt x="1742" y="101"/>
                      <a:pt x="2087" y="151"/>
                    </a:cubicBezTo>
                    <a:cubicBezTo>
                      <a:pt x="2432" y="201"/>
                      <a:pt x="2864" y="292"/>
                      <a:pt x="3068" y="315"/>
                    </a:cubicBezTo>
                    <a:cubicBezTo>
                      <a:pt x="3272" y="338"/>
                      <a:pt x="3240" y="314"/>
                      <a:pt x="3311" y="287"/>
                    </a:cubicBezTo>
                    <a:lnTo>
                      <a:pt x="3493" y="151"/>
                    </a:lnTo>
                    <a:cubicBezTo>
                      <a:pt x="3616" y="109"/>
                      <a:pt x="3845" y="7"/>
                      <a:pt x="4049" y="37"/>
                    </a:cubicBezTo>
                    <a:cubicBezTo>
                      <a:pt x="4253" y="67"/>
                      <a:pt x="4592" y="200"/>
                      <a:pt x="4718" y="332"/>
                    </a:cubicBezTo>
                    <a:lnTo>
                      <a:pt x="4808" y="831"/>
                    </a:lnTo>
                  </a:path>
                </a:pathLst>
              </a:custGeom>
              <a:noFill/>
              <a:ln w="57150" cmpd="sng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" name="Freeform 94"/>
              <p:cNvSpPr>
                <a:spLocks/>
              </p:cNvSpPr>
              <p:nvPr/>
            </p:nvSpPr>
            <p:spPr bwMode="auto">
              <a:xfrm>
                <a:off x="6804" y="4468"/>
                <a:ext cx="862" cy="953"/>
              </a:xfrm>
              <a:custGeom>
                <a:avLst/>
                <a:gdLst>
                  <a:gd name="T0" fmla="*/ 0 w 862"/>
                  <a:gd name="T1" fmla="*/ 0 h 953"/>
                  <a:gd name="T2" fmla="*/ 272 w 862"/>
                  <a:gd name="T3" fmla="*/ 91 h 953"/>
                  <a:gd name="T4" fmla="*/ 590 w 862"/>
                  <a:gd name="T5" fmla="*/ 317 h 953"/>
                  <a:gd name="T6" fmla="*/ 862 w 862"/>
                  <a:gd name="T7" fmla="*/ 816 h 953"/>
                  <a:gd name="T8" fmla="*/ 862 w 862"/>
                  <a:gd name="T9" fmla="*/ 953 h 9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2" h="953">
                    <a:moveTo>
                      <a:pt x="0" y="0"/>
                    </a:moveTo>
                    <a:lnTo>
                      <a:pt x="272" y="91"/>
                    </a:lnTo>
                    <a:cubicBezTo>
                      <a:pt x="370" y="144"/>
                      <a:pt x="492" y="196"/>
                      <a:pt x="590" y="317"/>
                    </a:cubicBezTo>
                    <a:cubicBezTo>
                      <a:pt x="688" y="438"/>
                      <a:pt x="817" y="710"/>
                      <a:pt x="862" y="816"/>
                    </a:cubicBezTo>
                    <a:lnTo>
                      <a:pt x="862" y="953"/>
                    </a:lnTo>
                  </a:path>
                </a:pathLst>
              </a:custGeom>
              <a:noFill/>
              <a:ln w="57150" cap="flat" cmpd="sng">
                <a:solidFill>
                  <a:srgbClr val="0000FF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pic>
          <p:nvPicPr>
            <p:cNvPr id="11" name="Picture 96" descr="cargoShi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59243" y="4997063"/>
              <a:ext cx="900365" cy="520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53"/>
            <p:cNvSpPr>
              <a:spLocks noChangeAspect="1" noChangeArrowheads="1"/>
            </p:cNvSpPr>
            <p:nvPr/>
          </p:nvSpPr>
          <p:spPr bwMode="auto">
            <a:xfrm>
              <a:off x="2431086" y="4252341"/>
              <a:ext cx="135005" cy="117497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</p:spPr>
          <p:txBody>
            <a:bodyPr wrap="none" lIns="53876" tIns="26937" rIns="53876" bIns="26937" anchor="ctr"/>
            <a:lstStyle/>
            <a:p>
              <a:pPr algn="l"/>
              <a:endParaRPr lang="ru-RU" sz="1700" dirty="0"/>
            </a:p>
          </p:txBody>
        </p:sp>
        <p:sp>
          <p:nvSpPr>
            <p:cNvPr id="14" name="Oval 54"/>
            <p:cNvSpPr>
              <a:spLocks noChangeAspect="1" noChangeArrowheads="1"/>
            </p:cNvSpPr>
            <p:nvPr/>
          </p:nvSpPr>
          <p:spPr bwMode="auto">
            <a:xfrm>
              <a:off x="2341743" y="4526212"/>
              <a:ext cx="135005" cy="117497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</p:spPr>
          <p:txBody>
            <a:bodyPr wrap="none" lIns="53876" tIns="26937" rIns="53876" bIns="26937" anchor="ctr"/>
            <a:lstStyle/>
            <a:p>
              <a:pPr algn="l"/>
              <a:endParaRPr lang="ru-RU" sz="1700" dirty="0"/>
            </a:p>
          </p:txBody>
        </p:sp>
        <p:sp>
          <p:nvSpPr>
            <p:cNvPr id="15" name="Oval 55"/>
            <p:cNvSpPr>
              <a:spLocks noChangeAspect="1" noChangeArrowheads="1"/>
            </p:cNvSpPr>
            <p:nvPr/>
          </p:nvSpPr>
          <p:spPr bwMode="auto">
            <a:xfrm>
              <a:off x="2251409" y="4369838"/>
              <a:ext cx="135005" cy="117497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</p:spPr>
          <p:txBody>
            <a:bodyPr wrap="none" lIns="53876" tIns="26937" rIns="53876" bIns="26937" anchor="ctr"/>
            <a:lstStyle/>
            <a:p>
              <a:pPr algn="l"/>
              <a:endParaRPr lang="ru-RU" sz="1700" dirty="0"/>
            </a:p>
          </p:txBody>
        </p:sp>
        <p:sp>
          <p:nvSpPr>
            <p:cNvPr id="16" name="Oval 56"/>
            <p:cNvSpPr>
              <a:spLocks noChangeAspect="1" noChangeArrowheads="1"/>
            </p:cNvSpPr>
            <p:nvPr/>
          </p:nvSpPr>
          <p:spPr bwMode="auto">
            <a:xfrm>
              <a:off x="2656425" y="4408715"/>
              <a:ext cx="135005" cy="117497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</p:spPr>
          <p:txBody>
            <a:bodyPr wrap="none" lIns="53876" tIns="26937" rIns="53876" bIns="26937" anchor="ctr"/>
            <a:lstStyle/>
            <a:p>
              <a:pPr algn="l"/>
              <a:endParaRPr lang="ru-RU" sz="1700" dirty="0"/>
            </a:p>
          </p:txBody>
        </p:sp>
        <p:sp>
          <p:nvSpPr>
            <p:cNvPr id="17" name="Oval 57"/>
            <p:cNvSpPr>
              <a:spLocks noChangeAspect="1" noChangeArrowheads="1"/>
            </p:cNvSpPr>
            <p:nvPr/>
          </p:nvSpPr>
          <p:spPr bwMode="auto">
            <a:xfrm>
              <a:off x="3242109" y="4056226"/>
              <a:ext cx="135005" cy="117497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</p:spPr>
          <p:txBody>
            <a:bodyPr wrap="none" lIns="53876" tIns="26937" rIns="53876" bIns="26937" anchor="ctr"/>
            <a:lstStyle/>
            <a:p>
              <a:pPr algn="l"/>
              <a:endParaRPr lang="ru-RU" sz="1700" dirty="0"/>
            </a:p>
          </p:txBody>
        </p:sp>
        <p:sp>
          <p:nvSpPr>
            <p:cNvPr id="18" name="Oval 58"/>
            <p:cNvSpPr>
              <a:spLocks noChangeAspect="1" noChangeArrowheads="1"/>
            </p:cNvSpPr>
            <p:nvPr/>
          </p:nvSpPr>
          <p:spPr bwMode="auto">
            <a:xfrm>
              <a:off x="3737459" y="3977606"/>
              <a:ext cx="135005" cy="117497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</p:spPr>
          <p:txBody>
            <a:bodyPr wrap="none" lIns="53876" tIns="26937" rIns="53876" bIns="26937" anchor="ctr"/>
            <a:lstStyle/>
            <a:p>
              <a:pPr algn="l"/>
              <a:endParaRPr lang="ru-RU" sz="1700" dirty="0"/>
            </a:p>
          </p:txBody>
        </p:sp>
        <p:sp>
          <p:nvSpPr>
            <p:cNvPr id="19" name="Oval 59"/>
            <p:cNvSpPr>
              <a:spLocks noChangeAspect="1" noChangeArrowheads="1"/>
            </p:cNvSpPr>
            <p:nvPr/>
          </p:nvSpPr>
          <p:spPr bwMode="auto">
            <a:xfrm>
              <a:off x="4232807" y="3977606"/>
              <a:ext cx="135005" cy="117497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</p:spPr>
          <p:txBody>
            <a:bodyPr wrap="none" lIns="53876" tIns="26937" rIns="53876" bIns="26937" anchor="ctr"/>
            <a:lstStyle/>
            <a:p>
              <a:pPr algn="l"/>
              <a:endParaRPr lang="ru-RU" sz="1700" dirty="0"/>
            </a:p>
          </p:txBody>
        </p:sp>
        <p:sp>
          <p:nvSpPr>
            <p:cNvPr id="20" name="Oval 60"/>
            <p:cNvSpPr>
              <a:spLocks noChangeAspect="1" noChangeArrowheads="1"/>
            </p:cNvSpPr>
            <p:nvPr/>
          </p:nvSpPr>
          <p:spPr bwMode="auto">
            <a:xfrm>
              <a:off x="5268178" y="4056226"/>
              <a:ext cx="135005" cy="117497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</p:spPr>
          <p:txBody>
            <a:bodyPr wrap="none" lIns="53876" tIns="26937" rIns="53876" bIns="26937" anchor="ctr"/>
            <a:lstStyle/>
            <a:p>
              <a:pPr algn="l"/>
              <a:endParaRPr lang="ru-RU" sz="1700" dirty="0"/>
            </a:p>
          </p:txBody>
        </p:sp>
        <p:sp>
          <p:nvSpPr>
            <p:cNvPr id="21" name="Oval 61"/>
            <p:cNvSpPr>
              <a:spLocks noChangeAspect="1" noChangeArrowheads="1"/>
            </p:cNvSpPr>
            <p:nvPr/>
          </p:nvSpPr>
          <p:spPr bwMode="auto">
            <a:xfrm>
              <a:off x="6258877" y="4213464"/>
              <a:ext cx="135005" cy="117497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</p:spPr>
          <p:txBody>
            <a:bodyPr wrap="none" lIns="53876" tIns="26937" rIns="53876" bIns="26937" anchor="ctr"/>
            <a:lstStyle/>
            <a:p>
              <a:pPr algn="l"/>
              <a:endParaRPr lang="ru-RU" sz="1700" dirty="0"/>
            </a:p>
          </p:txBody>
        </p:sp>
        <p:sp>
          <p:nvSpPr>
            <p:cNvPr id="22" name="Oval 62"/>
            <p:cNvSpPr>
              <a:spLocks noChangeAspect="1" noChangeArrowheads="1"/>
            </p:cNvSpPr>
            <p:nvPr/>
          </p:nvSpPr>
          <p:spPr bwMode="auto">
            <a:xfrm>
              <a:off x="6528888" y="4213464"/>
              <a:ext cx="135005" cy="117497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</p:spPr>
          <p:txBody>
            <a:bodyPr wrap="none" lIns="53876" tIns="26937" rIns="53876" bIns="26937" anchor="ctr"/>
            <a:lstStyle/>
            <a:p>
              <a:pPr algn="l"/>
              <a:endParaRPr lang="ru-RU" sz="1700" dirty="0"/>
            </a:p>
          </p:txBody>
        </p:sp>
        <p:sp>
          <p:nvSpPr>
            <p:cNvPr id="23" name="Oval 63"/>
            <p:cNvSpPr>
              <a:spLocks noChangeAspect="1" noChangeArrowheads="1"/>
            </p:cNvSpPr>
            <p:nvPr/>
          </p:nvSpPr>
          <p:spPr bwMode="auto">
            <a:xfrm>
              <a:off x="6709556" y="4095103"/>
              <a:ext cx="135005" cy="117497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</p:spPr>
          <p:txBody>
            <a:bodyPr wrap="none" lIns="53876" tIns="26937" rIns="53876" bIns="26937" anchor="ctr"/>
            <a:lstStyle/>
            <a:p>
              <a:pPr algn="l"/>
              <a:endParaRPr lang="ru-RU" sz="1700" dirty="0"/>
            </a:p>
          </p:txBody>
        </p:sp>
        <p:sp>
          <p:nvSpPr>
            <p:cNvPr id="24" name="Oval 64"/>
            <p:cNvSpPr>
              <a:spLocks noChangeAspect="1" noChangeArrowheads="1"/>
            </p:cNvSpPr>
            <p:nvPr/>
          </p:nvSpPr>
          <p:spPr bwMode="auto">
            <a:xfrm>
              <a:off x="7879930" y="4252341"/>
              <a:ext cx="135005" cy="117497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</p:spPr>
          <p:txBody>
            <a:bodyPr wrap="none" lIns="53876" tIns="26937" rIns="53876" bIns="26937" anchor="ctr"/>
            <a:lstStyle/>
            <a:p>
              <a:pPr algn="l"/>
              <a:endParaRPr lang="ru-RU" sz="1700" dirty="0"/>
            </a:p>
          </p:txBody>
        </p:sp>
        <p:sp>
          <p:nvSpPr>
            <p:cNvPr id="25" name="Oval 65"/>
            <p:cNvSpPr>
              <a:spLocks noChangeAspect="1" noChangeArrowheads="1"/>
            </p:cNvSpPr>
            <p:nvPr/>
          </p:nvSpPr>
          <p:spPr bwMode="auto">
            <a:xfrm>
              <a:off x="8014936" y="4643709"/>
              <a:ext cx="135005" cy="117497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</p:spPr>
          <p:txBody>
            <a:bodyPr wrap="none" lIns="53876" tIns="26937" rIns="53876" bIns="26937" anchor="ctr"/>
            <a:lstStyle/>
            <a:p>
              <a:pPr algn="l"/>
              <a:endParaRPr lang="ru-RU" sz="1700" dirty="0"/>
            </a:p>
          </p:txBody>
        </p:sp>
        <p:sp>
          <p:nvSpPr>
            <p:cNvPr id="26" name="Oval 66"/>
            <p:cNvSpPr>
              <a:spLocks noChangeAspect="1" noChangeArrowheads="1"/>
            </p:cNvSpPr>
            <p:nvPr/>
          </p:nvSpPr>
          <p:spPr bwMode="auto">
            <a:xfrm>
              <a:off x="6979566" y="4213464"/>
              <a:ext cx="135005" cy="117497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</p:spPr>
          <p:txBody>
            <a:bodyPr wrap="none" lIns="53876" tIns="26937" rIns="53876" bIns="26937" anchor="ctr"/>
            <a:lstStyle/>
            <a:p>
              <a:pPr algn="l"/>
              <a:endParaRPr lang="ru-RU" sz="1700" dirty="0"/>
            </a:p>
          </p:txBody>
        </p:sp>
        <p:sp>
          <p:nvSpPr>
            <p:cNvPr id="27" name="Oval 67"/>
            <p:cNvSpPr>
              <a:spLocks noChangeAspect="1" noChangeArrowheads="1"/>
            </p:cNvSpPr>
            <p:nvPr/>
          </p:nvSpPr>
          <p:spPr bwMode="auto">
            <a:xfrm>
              <a:off x="7744925" y="5467048"/>
              <a:ext cx="135005" cy="117497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</p:spPr>
          <p:txBody>
            <a:bodyPr wrap="none" lIns="53876" tIns="26937" rIns="53876" bIns="26937" anchor="ctr"/>
            <a:lstStyle/>
            <a:p>
              <a:pPr algn="l"/>
              <a:endParaRPr lang="ru-RU" sz="1700" dirty="0"/>
            </a:p>
          </p:txBody>
        </p:sp>
        <p:sp>
          <p:nvSpPr>
            <p:cNvPr id="28" name="Rectangle 68"/>
            <p:cNvSpPr>
              <a:spLocks noChangeArrowheads="1"/>
            </p:cNvSpPr>
            <p:nvPr/>
          </p:nvSpPr>
          <p:spPr bwMode="auto">
            <a:xfrm>
              <a:off x="2116405" y="4095102"/>
              <a:ext cx="629362" cy="118361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pPr defTabSz="957780"/>
              <a:r>
                <a:rPr lang="en-US" sz="700" dirty="0">
                  <a:solidFill>
                    <a:schemeClr val="bg1"/>
                  </a:solidFill>
                </a:rPr>
                <a:t>ВАРШАВА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70"/>
            <p:cNvSpPr>
              <a:spLocks noChangeArrowheads="1"/>
            </p:cNvSpPr>
            <p:nvPr/>
          </p:nvSpPr>
          <p:spPr bwMode="auto">
            <a:xfrm>
              <a:off x="2071733" y="4683450"/>
              <a:ext cx="629362" cy="118360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pPr defTabSz="957780"/>
              <a:r>
                <a:rPr lang="ru-RU" sz="700" dirty="0">
                  <a:solidFill>
                    <a:schemeClr val="bg1"/>
                  </a:solidFill>
                </a:rPr>
                <a:t>БУДАПЕШТ</a:t>
              </a:r>
            </a:p>
          </p:txBody>
        </p:sp>
        <p:sp>
          <p:nvSpPr>
            <p:cNvPr id="30" name="Rectangle 71"/>
            <p:cNvSpPr>
              <a:spLocks noChangeArrowheads="1"/>
            </p:cNvSpPr>
            <p:nvPr/>
          </p:nvSpPr>
          <p:spPr bwMode="auto">
            <a:xfrm>
              <a:off x="2611755" y="4526212"/>
              <a:ext cx="314681" cy="117497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pPr defTabSz="957780"/>
              <a:r>
                <a:rPr lang="ru-RU" sz="700" dirty="0">
                  <a:solidFill>
                    <a:schemeClr val="bg1"/>
                  </a:solidFill>
                </a:rPr>
                <a:t>ЧОП</a:t>
              </a:r>
            </a:p>
          </p:txBody>
        </p:sp>
        <p:sp>
          <p:nvSpPr>
            <p:cNvPr id="31" name="Rectangle 72"/>
            <p:cNvSpPr>
              <a:spLocks noChangeArrowheads="1"/>
            </p:cNvSpPr>
            <p:nvPr/>
          </p:nvSpPr>
          <p:spPr bwMode="auto">
            <a:xfrm>
              <a:off x="1711390" y="4369838"/>
              <a:ext cx="494357" cy="117497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pPr defTabSz="957780"/>
              <a:r>
                <a:rPr lang="ru-RU" sz="700" dirty="0">
                  <a:solidFill>
                    <a:schemeClr val="bg1"/>
                  </a:solidFill>
                </a:rPr>
                <a:t>ЖИЛИНА</a:t>
              </a:r>
            </a:p>
          </p:txBody>
        </p:sp>
        <p:sp>
          <p:nvSpPr>
            <p:cNvPr id="32" name="Rectangle 73"/>
            <p:cNvSpPr>
              <a:spLocks noChangeArrowheads="1"/>
            </p:cNvSpPr>
            <p:nvPr/>
          </p:nvSpPr>
          <p:spPr bwMode="auto">
            <a:xfrm>
              <a:off x="3016770" y="3899851"/>
              <a:ext cx="494357" cy="117497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pPr defTabSz="957780"/>
              <a:r>
                <a:rPr lang="ru-RU" sz="700" dirty="0">
                  <a:solidFill>
                    <a:schemeClr val="bg1"/>
                  </a:solidFill>
                </a:rPr>
                <a:t>МОСКВА</a:t>
              </a:r>
            </a:p>
          </p:txBody>
        </p:sp>
        <p:sp>
          <p:nvSpPr>
            <p:cNvPr id="33" name="Rectangle 74"/>
            <p:cNvSpPr>
              <a:spLocks noChangeArrowheads="1"/>
            </p:cNvSpPr>
            <p:nvPr/>
          </p:nvSpPr>
          <p:spPr bwMode="auto">
            <a:xfrm>
              <a:off x="3512119" y="4134844"/>
              <a:ext cx="720689" cy="117497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pPr defTabSz="957780"/>
              <a:r>
                <a:rPr lang="ru-RU" sz="700" dirty="0">
                  <a:solidFill>
                    <a:schemeClr val="bg1"/>
                  </a:solidFill>
                </a:rPr>
                <a:t>Н. НОВГОРОД</a:t>
              </a:r>
            </a:p>
          </p:txBody>
        </p:sp>
        <p:sp>
          <p:nvSpPr>
            <p:cNvPr id="34" name="Rectangle 75"/>
            <p:cNvSpPr>
              <a:spLocks noChangeArrowheads="1"/>
            </p:cNvSpPr>
            <p:nvPr/>
          </p:nvSpPr>
          <p:spPr bwMode="auto">
            <a:xfrm>
              <a:off x="4097802" y="3821232"/>
              <a:ext cx="811024" cy="117497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pPr defTabSz="957780"/>
              <a:r>
                <a:rPr lang="ru-RU" sz="700" dirty="0">
                  <a:solidFill>
                    <a:schemeClr val="bg1"/>
                  </a:solidFill>
                </a:rPr>
                <a:t>ЕКАТЕРИНБУРГ</a:t>
              </a:r>
            </a:p>
          </p:txBody>
        </p:sp>
        <p:sp>
          <p:nvSpPr>
            <p:cNvPr id="35" name="Rectangle 76"/>
            <p:cNvSpPr>
              <a:spLocks noChangeArrowheads="1"/>
            </p:cNvSpPr>
            <p:nvPr/>
          </p:nvSpPr>
          <p:spPr bwMode="auto">
            <a:xfrm>
              <a:off x="5088501" y="3899851"/>
              <a:ext cx="811024" cy="117497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pPr defTabSz="957780"/>
              <a:r>
                <a:rPr lang="ru-RU" sz="700" dirty="0">
                  <a:solidFill>
                    <a:schemeClr val="bg1"/>
                  </a:solidFill>
                </a:rPr>
                <a:t>НОВОСИБИРСК</a:t>
              </a:r>
            </a:p>
          </p:txBody>
        </p:sp>
        <p:sp>
          <p:nvSpPr>
            <p:cNvPr id="36" name="Rectangle 77"/>
            <p:cNvSpPr>
              <a:spLocks noChangeArrowheads="1"/>
            </p:cNvSpPr>
            <p:nvPr/>
          </p:nvSpPr>
          <p:spPr bwMode="auto">
            <a:xfrm>
              <a:off x="5898533" y="4095103"/>
              <a:ext cx="541013" cy="117497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pPr defTabSz="957780"/>
              <a:r>
                <a:rPr lang="ru-RU" sz="700" dirty="0">
                  <a:solidFill>
                    <a:schemeClr val="bg1"/>
                  </a:solidFill>
                </a:rPr>
                <a:t>ИРКУТСК</a:t>
              </a:r>
            </a:p>
          </p:txBody>
        </p:sp>
        <p:sp>
          <p:nvSpPr>
            <p:cNvPr id="37" name="Rectangle 78"/>
            <p:cNvSpPr>
              <a:spLocks noChangeArrowheads="1"/>
            </p:cNvSpPr>
            <p:nvPr/>
          </p:nvSpPr>
          <p:spPr bwMode="auto">
            <a:xfrm>
              <a:off x="6619222" y="3938729"/>
              <a:ext cx="360345" cy="117497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pPr defTabSz="957780"/>
              <a:r>
                <a:rPr lang="ru-RU" sz="700" dirty="0">
                  <a:solidFill>
                    <a:schemeClr val="bg1"/>
                  </a:solidFill>
                </a:rPr>
                <a:t>ЧИТА</a:t>
              </a:r>
            </a:p>
          </p:txBody>
        </p:sp>
        <p:sp>
          <p:nvSpPr>
            <p:cNvPr id="38" name="Rectangle 79"/>
            <p:cNvSpPr>
              <a:spLocks noChangeArrowheads="1"/>
            </p:cNvSpPr>
            <p:nvPr/>
          </p:nvSpPr>
          <p:spPr bwMode="auto">
            <a:xfrm>
              <a:off x="6303548" y="4369838"/>
              <a:ext cx="495350" cy="117497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pPr defTabSz="957780"/>
              <a:r>
                <a:rPr lang="ru-RU" sz="700" dirty="0">
                  <a:solidFill>
                    <a:schemeClr val="bg1"/>
                  </a:solidFill>
                </a:rPr>
                <a:t>УЛАН-УДЭ</a:t>
              </a:r>
            </a:p>
          </p:txBody>
        </p:sp>
        <p:sp>
          <p:nvSpPr>
            <p:cNvPr id="39" name="Rectangle 80"/>
            <p:cNvSpPr>
              <a:spLocks noChangeArrowheads="1"/>
            </p:cNvSpPr>
            <p:nvPr/>
          </p:nvSpPr>
          <p:spPr bwMode="auto">
            <a:xfrm>
              <a:off x="7068908" y="4095103"/>
              <a:ext cx="766353" cy="117497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pPr defTabSz="957780"/>
              <a:r>
                <a:rPr lang="ru-RU" sz="700" dirty="0">
                  <a:solidFill>
                    <a:schemeClr val="bg1"/>
                  </a:solidFill>
                </a:rPr>
                <a:t>ЗАБАЙКАЛЬСК</a:t>
              </a:r>
            </a:p>
          </p:txBody>
        </p:sp>
        <p:sp>
          <p:nvSpPr>
            <p:cNvPr id="40" name="Rectangle 81"/>
            <p:cNvSpPr>
              <a:spLocks noChangeArrowheads="1"/>
            </p:cNvSpPr>
            <p:nvPr/>
          </p:nvSpPr>
          <p:spPr bwMode="auto">
            <a:xfrm>
              <a:off x="8059607" y="4252341"/>
              <a:ext cx="766353" cy="117497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pPr defTabSz="957780"/>
              <a:r>
                <a:rPr lang="ru-RU" sz="700" dirty="0">
                  <a:solidFill>
                    <a:schemeClr val="bg1"/>
                  </a:solidFill>
                </a:rPr>
                <a:t>ХАБАРОВСК</a:t>
              </a:r>
            </a:p>
          </p:txBody>
        </p:sp>
        <p:sp>
          <p:nvSpPr>
            <p:cNvPr id="41" name="Rectangle 82"/>
            <p:cNvSpPr>
              <a:spLocks noChangeArrowheads="1"/>
            </p:cNvSpPr>
            <p:nvPr/>
          </p:nvSpPr>
          <p:spPr bwMode="auto">
            <a:xfrm>
              <a:off x="8194612" y="4643709"/>
              <a:ext cx="766353" cy="117497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pPr defTabSz="957780"/>
              <a:r>
                <a:rPr lang="ru-RU" sz="700" dirty="0">
                  <a:solidFill>
                    <a:schemeClr val="bg1"/>
                  </a:solidFill>
                </a:rPr>
                <a:t>ВОСТОЧНЫЙ</a:t>
              </a:r>
            </a:p>
          </p:txBody>
        </p:sp>
        <p:sp>
          <p:nvSpPr>
            <p:cNvPr id="42" name="Oval 83"/>
            <p:cNvSpPr>
              <a:spLocks noChangeAspect="1" noChangeArrowheads="1"/>
            </p:cNvSpPr>
            <p:nvPr/>
          </p:nvSpPr>
          <p:spPr bwMode="auto">
            <a:xfrm>
              <a:off x="7519586" y="4879565"/>
              <a:ext cx="135005" cy="117497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</p:spPr>
          <p:txBody>
            <a:bodyPr wrap="none" lIns="53876" tIns="26937" rIns="53876" bIns="26937" anchor="ctr"/>
            <a:lstStyle/>
            <a:p>
              <a:pPr algn="l"/>
              <a:endParaRPr lang="ru-RU" sz="1700" dirty="0"/>
            </a:p>
          </p:txBody>
        </p:sp>
        <p:sp>
          <p:nvSpPr>
            <p:cNvPr id="43" name="Rectangle 84"/>
            <p:cNvSpPr>
              <a:spLocks noChangeArrowheads="1"/>
            </p:cNvSpPr>
            <p:nvPr/>
          </p:nvSpPr>
          <p:spPr bwMode="auto">
            <a:xfrm>
              <a:off x="6979567" y="4879565"/>
              <a:ext cx="541013" cy="117497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pPr defTabSz="957780"/>
              <a:r>
                <a:rPr lang="ru-RU" sz="700" dirty="0">
                  <a:solidFill>
                    <a:schemeClr val="bg1"/>
                  </a:solidFill>
                </a:rPr>
                <a:t>ИНКОУ</a:t>
              </a:r>
            </a:p>
          </p:txBody>
        </p:sp>
        <p:sp>
          <p:nvSpPr>
            <p:cNvPr id="44" name="Rectangle 85"/>
            <p:cNvSpPr>
              <a:spLocks noChangeArrowheads="1"/>
            </p:cNvSpPr>
            <p:nvPr/>
          </p:nvSpPr>
          <p:spPr bwMode="auto">
            <a:xfrm>
              <a:off x="7924603" y="5467048"/>
              <a:ext cx="541013" cy="117497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pPr defTabSz="957780"/>
              <a:r>
                <a:rPr lang="ru-RU" sz="700" dirty="0">
                  <a:solidFill>
                    <a:schemeClr val="bg1"/>
                  </a:solidFill>
                </a:rPr>
                <a:t>ШАНХАЙ</a:t>
              </a:r>
            </a:p>
          </p:txBody>
        </p:sp>
        <p:sp>
          <p:nvSpPr>
            <p:cNvPr id="45" name="Oval 86"/>
            <p:cNvSpPr>
              <a:spLocks noChangeAspect="1" noChangeArrowheads="1"/>
            </p:cNvSpPr>
            <p:nvPr/>
          </p:nvSpPr>
          <p:spPr bwMode="auto">
            <a:xfrm>
              <a:off x="8059607" y="5153436"/>
              <a:ext cx="135005" cy="117497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</p:spPr>
          <p:txBody>
            <a:bodyPr wrap="none" lIns="53876" tIns="26937" rIns="53876" bIns="26937" anchor="ctr"/>
            <a:lstStyle/>
            <a:p>
              <a:pPr algn="l"/>
              <a:endParaRPr lang="ru-RU" sz="1700" dirty="0"/>
            </a:p>
          </p:txBody>
        </p:sp>
        <p:sp>
          <p:nvSpPr>
            <p:cNvPr id="46" name="Rectangle 87"/>
            <p:cNvSpPr>
              <a:spLocks noChangeArrowheads="1"/>
            </p:cNvSpPr>
            <p:nvPr/>
          </p:nvSpPr>
          <p:spPr bwMode="auto">
            <a:xfrm>
              <a:off x="8240276" y="5153436"/>
              <a:ext cx="541013" cy="117497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0" tIns="0" rIns="0" bIns="0" anchor="ctr"/>
            <a:lstStyle/>
            <a:p>
              <a:pPr defTabSz="957780"/>
              <a:r>
                <a:rPr lang="ru-RU" sz="700" dirty="0">
                  <a:solidFill>
                    <a:schemeClr val="bg1"/>
                  </a:solidFill>
                </a:rPr>
                <a:t>ПУСАН</a:t>
              </a:r>
            </a:p>
          </p:txBody>
        </p:sp>
        <p:sp>
          <p:nvSpPr>
            <p:cNvPr id="47" name="Rectangle 97"/>
            <p:cNvSpPr>
              <a:spLocks noChangeArrowheads="1"/>
            </p:cNvSpPr>
            <p:nvPr/>
          </p:nvSpPr>
          <p:spPr bwMode="auto">
            <a:xfrm>
              <a:off x="540020" y="3311504"/>
              <a:ext cx="3072028" cy="357139"/>
            </a:xfrm>
            <a:prstGeom prst="rect">
              <a:avLst/>
            </a:prstGeom>
            <a:solidFill>
              <a:srgbClr val="FFCC99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42422" tIns="42422" rIns="42422" bIns="42422" anchor="ctr"/>
            <a:lstStyle/>
            <a:p>
              <a:pPr defTabSz="957780"/>
              <a:r>
                <a:rPr lang="ru-RU" sz="1100" dirty="0">
                  <a:latin typeface="Arial" pitchFamily="34" charset="0"/>
                  <a:cs typeface="Arial" pitchFamily="34" charset="0"/>
                </a:rPr>
                <a:t>22 </a:t>
              </a:r>
              <a:r>
                <a:rPr lang="ru-RU" sz="1100" dirty="0" smtClean="0">
                  <a:latin typeface="Arial" pitchFamily="34" charset="0"/>
                  <a:cs typeface="Arial" pitchFamily="34" charset="0"/>
                </a:rPr>
                <a:t>ДЕКАБРЯ - ПРИБЫТИЕ </a:t>
              </a:r>
              <a:r>
                <a:rPr lang="ru-RU" sz="1100" dirty="0">
                  <a:latin typeface="Arial" pitchFamily="34" charset="0"/>
                  <a:cs typeface="Arial" pitchFamily="34" charset="0"/>
                </a:rPr>
                <a:t>В МОСКВУ</a:t>
              </a:r>
            </a:p>
          </p:txBody>
        </p:sp>
        <p:sp>
          <p:nvSpPr>
            <p:cNvPr id="48" name="Rectangle 98"/>
            <p:cNvSpPr>
              <a:spLocks noChangeArrowheads="1"/>
            </p:cNvSpPr>
            <p:nvPr/>
          </p:nvSpPr>
          <p:spPr bwMode="auto">
            <a:xfrm>
              <a:off x="5447854" y="5662301"/>
              <a:ext cx="3131192" cy="382567"/>
            </a:xfrm>
            <a:prstGeom prst="rect">
              <a:avLst/>
            </a:prstGeom>
            <a:solidFill>
              <a:srgbClr val="FFCC99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42422" tIns="42422" rIns="42422" bIns="42422" anchor="ctr"/>
            <a:lstStyle/>
            <a:p>
              <a:pPr defTabSz="957780"/>
              <a:r>
                <a:rPr lang="ru-RU" sz="1100" dirty="0">
                  <a:latin typeface="Arial" pitchFamily="34" charset="0"/>
                  <a:cs typeface="Arial" pitchFamily="34" charset="0"/>
                </a:rPr>
                <a:t>8 НОЯБРЯ </a:t>
              </a:r>
              <a:r>
                <a:rPr lang="ru-RU" sz="1100" dirty="0" smtClean="0">
                  <a:latin typeface="Arial" pitchFamily="34" charset="0"/>
                  <a:cs typeface="Arial" pitchFamily="34" charset="0"/>
                </a:rPr>
                <a:t> - СТАРТ </a:t>
              </a:r>
              <a:r>
                <a:rPr lang="ru-RU" sz="1100" dirty="0">
                  <a:latin typeface="Arial" pitchFamily="34" charset="0"/>
                  <a:cs typeface="Arial" pitchFamily="34" charset="0"/>
                </a:rPr>
                <a:t>ИЗ ШАНХАЯ</a:t>
              </a:r>
            </a:p>
          </p:txBody>
        </p:sp>
        <p:grpSp>
          <p:nvGrpSpPr>
            <p:cNvPr id="71" name="Group 105"/>
            <p:cNvGrpSpPr>
              <a:grpSpLocks/>
            </p:cNvGrpSpPr>
            <p:nvPr/>
          </p:nvGrpSpPr>
          <p:grpSpPr bwMode="auto">
            <a:xfrm>
              <a:off x="495351" y="1704566"/>
              <a:ext cx="9050305" cy="431109"/>
              <a:chOff x="408" y="1701"/>
              <a:chExt cx="10569" cy="499"/>
            </a:xfrm>
          </p:grpSpPr>
          <p:sp>
            <p:nvSpPr>
              <p:cNvPr id="50" name="AutoShape 99"/>
              <p:cNvSpPr>
                <a:spLocks noChangeArrowheads="1"/>
              </p:cNvSpPr>
              <p:nvPr/>
            </p:nvSpPr>
            <p:spPr bwMode="auto">
              <a:xfrm>
                <a:off x="408" y="1701"/>
                <a:ext cx="1406" cy="499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57150" algn="ctr">
                <a:solidFill>
                  <a:srgbClr val="C0C0C0"/>
                </a:solidFill>
                <a:round/>
                <a:headEnd/>
                <a:tailEnd/>
              </a:ln>
              <a:effectLst>
                <a:outerShdw dist="81320" dir="2319588" algn="ctr" rotWithShape="0">
                  <a:schemeClr val="bg2"/>
                </a:outerShdw>
              </a:effectLst>
            </p:spPr>
            <p:txBody>
              <a:bodyPr lIns="46800" rIns="46800" anchor="ctr"/>
              <a:lstStyle/>
              <a:p>
                <a:pPr defTabSz="957780"/>
                <a:r>
                  <a:rPr lang="ru-RU" dirty="0"/>
                  <a:t>4 дня</a:t>
                </a:r>
              </a:p>
            </p:txBody>
          </p:sp>
          <p:sp>
            <p:nvSpPr>
              <p:cNvPr id="51" name="AutoShape 100"/>
              <p:cNvSpPr>
                <a:spLocks noChangeArrowheads="1"/>
              </p:cNvSpPr>
              <p:nvPr/>
            </p:nvSpPr>
            <p:spPr bwMode="auto">
              <a:xfrm>
                <a:off x="2240" y="1701"/>
                <a:ext cx="1406" cy="499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57150" algn="ctr">
                <a:solidFill>
                  <a:srgbClr val="C0C0C0"/>
                </a:solidFill>
                <a:round/>
                <a:headEnd/>
                <a:tailEnd/>
              </a:ln>
              <a:effectLst>
                <a:outerShdw dist="81320" dir="2319588" algn="ctr" rotWithShape="0">
                  <a:schemeClr val="bg2"/>
                </a:outerShdw>
              </a:effectLst>
            </p:spPr>
            <p:txBody>
              <a:bodyPr lIns="46800" rIns="46800" anchor="ctr"/>
              <a:lstStyle/>
              <a:p>
                <a:pPr defTabSz="957780"/>
                <a:r>
                  <a:rPr lang="ru-RU" dirty="0"/>
                  <a:t>18 дней</a:t>
                </a:r>
              </a:p>
            </p:txBody>
          </p:sp>
          <p:sp>
            <p:nvSpPr>
              <p:cNvPr id="52" name="AutoShape 101"/>
              <p:cNvSpPr>
                <a:spLocks noChangeArrowheads="1"/>
              </p:cNvSpPr>
              <p:nvPr/>
            </p:nvSpPr>
            <p:spPr bwMode="auto">
              <a:xfrm>
                <a:off x="4073" y="1701"/>
                <a:ext cx="1406" cy="499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57150" algn="ctr">
                <a:solidFill>
                  <a:srgbClr val="C0C0C0"/>
                </a:solidFill>
                <a:round/>
                <a:headEnd/>
                <a:tailEnd/>
              </a:ln>
              <a:effectLst>
                <a:outerShdw dist="81320" dir="2319588" algn="ctr" rotWithShape="0">
                  <a:schemeClr val="bg2"/>
                </a:outerShdw>
              </a:effectLst>
            </p:spPr>
            <p:txBody>
              <a:bodyPr lIns="46800" rIns="46800" anchor="ctr"/>
              <a:lstStyle/>
              <a:p>
                <a:pPr defTabSz="957780"/>
                <a:r>
                  <a:rPr lang="ru-RU" dirty="0"/>
                  <a:t>3 дня</a:t>
                </a:r>
              </a:p>
            </p:txBody>
          </p:sp>
          <p:sp>
            <p:nvSpPr>
              <p:cNvPr id="53" name="AutoShape 102"/>
              <p:cNvSpPr>
                <a:spLocks noChangeArrowheads="1"/>
              </p:cNvSpPr>
              <p:nvPr/>
            </p:nvSpPr>
            <p:spPr bwMode="auto">
              <a:xfrm>
                <a:off x="5905" y="1701"/>
                <a:ext cx="1406" cy="499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57150" algn="ctr">
                <a:solidFill>
                  <a:srgbClr val="C0C0C0"/>
                </a:solidFill>
                <a:round/>
                <a:headEnd/>
                <a:tailEnd/>
              </a:ln>
              <a:effectLst>
                <a:outerShdw dist="81320" dir="2319588" algn="ctr" rotWithShape="0">
                  <a:schemeClr val="bg2"/>
                </a:outerShdw>
              </a:effectLst>
            </p:spPr>
            <p:txBody>
              <a:bodyPr lIns="46800" rIns="46800" anchor="ctr"/>
              <a:lstStyle/>
              <a:p>
                <a:pPr defTabSz="957780"/>
                <a:r>
                  <a:rPr lang="ru-RU" dirty="0"/>
                  <a:t>4 дня</a:t>
                </a:r>
              </a:p>
            </p:txBody>
          </p:sp>
          <p:sp>
            <p:nvSpPr>
              <p:cNvPr id="54" name="AutoShape 103"/>
              <p:cNvSpPr>
                <a:spLocks noChangeArrowheads="1"/>
              </p:cNvSpPr>
              <p:nvPr/>
            </p:nvSpPr>
            <p:spPr bwMode="auto">
              <a:xfrm>
                <a:off x="7738" y="1701"/>
                <a:ext cx="1406" cy="499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57150" algn="ctr">
                <a:solidFill>
                  <a:srgbClr val="C0C0C0"/>
                </a:solidFill>
                <a:round/>
                <a:headEnd/>
                <a:tailEnd/>
              </a:ln>
              <a:effectLst>
                <a:outerShdw dist="81320" dir="2319588" algn="ctr" rotWithShape="0">
                  <a:schemeClr val="bg2"/>
                </a:outerShdw>
              </a:effectLst>
            </p:spPr>
            <p:txBody>
              <a:bodyPr lIns="46800" rIns="46800" anchor="ctr"/>
              <a:lstStyle/>
              <a:p>
                <a:pPr defTabSz="957780"/>
                <a:r>
                  <a:rPr lang="ru-RU" dirty="0"/>
                  <a:t>12 дней</a:t>
                </a:r>
              </a:p>
            </p:txBody>
          </p:sp>
          <p:sp>
            <p:nvSpPr>
              <p:cNvPr id="55" name="AutoShape 104"/>
              <p:cNvSpPr>
                <a:spLocks noChangeArrowheads="1"/>
              </p:cNvSpPr>
              <p:nvPr/>
            </p:nvSpPr>
            <p:spPr bwMode="auto">
              <a:xfrm>
                <a:off x="9571" y="1701"/>
                <a:ext cx="1406" cy="499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57150" algn="ctr">
                <a:solidFill>
                  <a:srgbClr val="C0C0C0"/>
                </a:solidFill>
                <a:round/>
                <a:headEnd/>
                <a:tailEnd/>
              </a:ln>
              <a:effectLst>
                <a:outerShdw dist="81320" dir="2319588" algn="ctr" rotWithShape="0">
                  <a:schemeClr val="bg2"/>
                </a:outerShdw>
              </a:effectLst>
            </p:spPr>
            <p:txBody>
              <a:bodyPr lIns="46800" rIns="46800" anchor="ctr"/>
              <a:lstStyle/>
              <a:p>
                <a:pPr defTabSz="957780"/>
                <a:r>
                  <a:rPr lang="ru-RU" dirty="0"/>
                  <a:t>4 дня</a:t>
                </a:r>
              </a:p>
            </p:txBody>
          </p:sp>
        </p:grpSp>
        <p:sp>
          <p:nvSpPr>
            <p:cNvPr id="56" name="AutoShape 106"/>
            <p:cNvSpPr>
              <a:spLocks noChangeArrowheads="1"/>
            </p:cNvSpPr>
            <p:nvPr/>
          </p:nvSpPr>
          <p:spPr bwMode="auto">
            <a:xfrm rot="5400000">
              <a:off x="1755105" y="1784140"/>
              <a:ext cx="313613" cy="311703"/>
            </a:xfrm>
            <a:prstGeom prst="triangle">
              <a:avLst>
                <a:gd name="adj" fmla="val 50000"/>
              </a:avLst>
            </a:prstGeom>
            <a:solidFill>
              <a:srgbClr val="FFB64B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lIns="42422" tIns="42422" rIns="42422" bIns="42422" anchor="ctr"/>
            <a:lstStyle/>
            <a:p>
              <a:pPr algn="l"/>
              <a:endParaRPr lang="ru-RU" sz="1700" dirty="0"/>
            </a:p>
          </p:txBody>
        </p:sp>
        <p:sp>
          <p:nvSpPr>
            <p:cNvPr id="57" name="AutoShape 107"/>
            <p:cNvSpPr>
              <a:spLocks noChangeArrowheads="1"/>
            </p:cNvSpPr>
            <p:nvPr/>
          </p:nvSpPr>
          <p:spPr bwMode="auto">
            <a:xfrm rot="5400000">
              <a:off x="3331488" y="1784140"/>
              <a:ext cx="313613" cy="311703"/>
            </a:xfrm>
            <a:prstGeom prst="triangle">
              <a:avLst>
                <a:gd name="adj" fmla="val 50000"/>
              </a:avLst>
            </a:prstGeom>
            <a:solidFill>
              <a:srgbClr val="FFB64B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lIns="42422" tIns="42422" rIns="42422" bIns="42422" anchor="ctr"/>
            <a:lstStyle/>
            <a:p>
              <a:pPr algn="l"/>
              <a:endParaRPr lang="ru-RU" sz="1700" dirty="0"/>
            </a:p>
          </p:txBody>
        </p:sp>
        <p:sp>
          <p:nvSpPr>
            <p:cNvPr id="58" name="AutoShape 108"/>
            <p:cNvSpPr>
              <a:spLocks noChangeArrowheads="1"/>
            </p:cNvSpPr>
            <p:nvPr/>
          </p:nvSpPr>
          <p:spPr bwMode="auto">
            <a:xfrm rot="5400000">
              <a:off x="4862207" y="1784140"/>
              <a:ext cx="313613" cy="311703"/>
            </a:xfrm>
            <a:prstGeom prst="triangle">
              <a:avLst>
                <a:gd name="adj" fmla="val 50000"/>
              </a:avLst>
            </a:prstGeom>
            <a:solidFill>
              <a:srgbClr val="FFB64B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lIns="42422" tIns="42422" rIns="42422" bIns="42422" anchor="ctr"/>
            <a:lstStyle/>
            <a:p>
              <a:pPr algn="l"/>
              <a:endParaRPr lang="ru-RU" sz="1700" dirty="0"/>
            </a:p>
          </p:txBody>
        </p:sp>
        <p:sp>
          <p:nvSpPr>
            <p:cNvPr id="59" name="AutoShape 109"/>
            <p:cNvSpPr>
              <a:spLocks noChangeArrowheads="1"/>
            </p:cNvSpPr>
            <p:nvPr/>
          </p:nvSpPr>
          <p:spPr bwMode="auto">
            <a:xfrm rot="5400000">
              <a:off x="6437598" y="1784140"/>
              <a:ext cx="313613" cy="311703"/>
            </a:xfrm>
            <a:prstGeom prst="triangle">
              <a:avLst>
                <a:gd name="adj" fmla="val 50000"/>
              </a:avLst>
            </a:prstGeom>
            <a:solidFill>
              <a:srgbClr val="FFB64B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lIns="42422" tIns="42422" rIns="42422" bIns="42422" anchor="ctr"/>
            <a:lstStyle/>
            <a:p>
              <a:pPr algn="l"/>
              <a:endParaRPr lang="ru-RU" sz="1700" dirty="0"/>
            </a:p>
          </p:txBody>
        </p:sp>
        <p:sp>
          <p:nvSpPr>
            <p:cNvPr id="60" name="AutoShape 110"/>
            <p:cNvSpPr>
              <a:spLocks noChangeArrowheads="1"/>
            </p:cNvSpPr>
            <p:nvPr/>
          </p:nvSpPr>
          <p:spPr bwMode="auto">
            <a:xfrm rot="5400000">
              <a:off x="8013981" y="1784140"/>
              <a:ext cx="313613" cy="311703"/>
            </a:xfrm>
            <a:prstGeom prst="triangle">
              <a:avLst>
                <a:gd name="adj" fmla="val 50000"/>
              </a:avLst>
            </a:prstGeom>
            <a:solidFill>
              <a:srgbClr val="FFB64B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lIns="42422" tIns="42422" rIns="42422" bIns="42422" anchor="ctr"/>
            <a:lstStyle/>
            <a:p>
              <a:pPr algn="l"/>
              <a:endParaRPr lang="ru-RU" sz="1700" dirty="0"/>
            </a:p>
          </p:txBody>
        </p:sp>
        <p:pic>
          <p:nvPicPr>
            <p:cNvPr id="61" name="Picture 111" descr="1301288486_sshot-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4682" y="1508449"/>
              <a:ext cx="630354" cy="265232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</p:pic>
        <p:pic>
          <p:nvPicPr>
            <p:cNvPr id="62" name="Picture 115" descr="12142130070p0EEj"/>
            <p:cNvPicPr>
              <a:picLocks noChangeAspect="1" noChangeArrowheads="1"/>
            </p:cNvPicPr>
            <p:nvPr/>
          </p:nvPicPr>
          <p:blipFill>
            <a:blip r:embed="rId5" cstate="print"/>
            <a:srcRect t="12996" b="10373"/>
            <a:stretch>
              <a:fillRect/>
            </a:stretch>
          </p:blipFill>
          <p:spPr bwMode="auto">
            <a:xfrm>
              <a:off x="1891064" y="1434151"/>
              <a:ext cx="765360" cy="364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116" descr="300px-Crm_california_zephy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24238" y="1352077"/>
              <a:ext cx="990699" cy="543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117" descr="1301288486_sshot-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915302" y="1548191"/>
              <a:ext cx="630354" cy="265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9" name="Text Box 122"/>
            <p:cNvSpPr txBox="1">
              <a:spLocks noChangeArrowheads="1"/>
            </p:cNvSpPr>
            <p:nvPr/>
          </p:nvSpPr>
          <p:spPr bwMode="auto">
            <a:xfrm>
              <a:off x="7024237" y="1273457"/>
              <a:ext cx="705084" cy="248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3876" tIns="26937" rIns="53876" bIns="26937">
              <a:spAutoFit/>
            </a:bodyPr>
            <a:lstStyle/>
            <a:p>
              <a:pPr algn="l" defTabSz="957780"/>
              <a:r>
                <a:rPr lang="ru-RU" sz="1100" dirty="0"/>
                <a:t>Поездом</a:t>
              </a:r>
            </a:p>
          </p:txBody>
        </p:sp>
        <p:sp>
          <p:nvSpPr>
            <p:cNvPr id="70" name="Text Box 123"/>
            <p:cNvSpPr txBox="1">
              <a:spLocks noChangeArrowheads="1"/>
            </p:cNvSpPr>
            <p:nvPr/>
          </p:nvSpPr>
          <p:spPr bwMode="auto">
            <a:xfrm>
              <a:off x="8240274" y="1273457"/>
              <a:ext cx="1523580" cy="248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53876" tIns="26937" rIns="53876" bIns="26937">
              <a:spAutoFit/>
            </a:bodyPr>
            <a:lstStyle/>
            <a:p>
              <a:pPr algn="l" defTabSz="957780"/>
              <a:r>
                <a:rPr lang="ru-RU" sz="1100" dirty="0"/>
                <a:t>От станции до склада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683568" y="6021288"/>
            <a:ext cx="734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2A7"/>
                </a:solidFill>
                <a:latin typeface="Arial" pitchFamily="34" charset="0"/>
                <a:cs typeface="Arial" pitchFamily="34" charset="0"/>
              </a:rPr>
              <a:t>Время доставки меньше на 7 дней по сравнению с  морским  маршрутом</a:t>
            </a:r>
            <a:endParaRPr lang="ru-RU" sz="1400" b="1" dirty="0">
              <a:solidFill>
                <a:srgbClr val="0062A7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B09D3F78D00434297D23BA729546006" ma:contentTypeVersion="0" ma:contentTypeDescription="Создание документа." ma:contentTypeScope="" ma:versionID="fe6f53c778f75f4e8ea9b04378b43d1b">
  <xsd:schema xmlns:xsd="http://www.w3.org/2001/XMLSchema" xmlns:p="http://schemas.microsoft.com/office/2006/metadata/properties" targetNamespace="http://schemas.microsoft.com/office/2006/metadata/properties" ma:root="true" ma:fieldsID="463d9003587ebea19921ceef3fb26db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/>
        <xsd:element ref="dc:title" minOccurs="0" maxOccurs="1" ma:index="4" ma:displayName="Заголовок документа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968E7A-EA39-47B4-92FA-CA75F8DB0095}">
  <ds:schemaRefs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D9618D2-CF3A-4FB6-A38C-FE58C9F552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CA851DF5-DA3F-4879-8079-D23F3D4134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9828</TotalTime>
  <Words>1509</Words>
  <Application>Microsoft Office PowerPoint</Application>
  <PresentationFormat>Экран (4:3)</PresentationFormat>
  <Paragraphs>220</Paragraphs>
  <Slides>25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Актуальность создания автоматизированной системы управления логистикой товарно-транспортных потоков</vt:lpstr>
      <vt:lpstr>Актуальность создания автоматизированной системы управления логистикой товарно-транспортных потоков</vt:lpstr>
      <vt:lpstr>Слайд 8</vt:lpstr>
      <vt:lpstr>Слайд 9</vt:lpstr>
      <vt:lpstr>Технологии автоматической идентификации</vt:lpstr>
      <vt:lpstr>Позиционирование с использованием ГНСС (GNSS)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технологий ГЛОНАСС в интересах социально-экономического развития Российской Федерации</dc:title>
  <dc:creator>Фомина Анна Михайловна</dc:creator>
  <cp:lastModifiedBy>Vorontsov</cp:lastModifiedBy>
  <cp:revision>398</cp:revision>
  <cp:lastPrinted>2012-08-17T04:22:29Z</cp:lastPrinted>
  <dcterms:created xsi:type="dcterms:W3CDTF">2010-09-06T09:28:03Z</dcterms:created>
  <dcterms:modified xsi:type="dcterms:W3CDTF">2013-10-24T12:28:41Z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0x0101007B09D3F78D00434297D23BA729546006</vt:lpwstr>
  </property>
</Properties>
</file>