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58" r:id="rId3"/>
    <p:sldId id="259" r:id="rId4"/>
    <p:sldId id="265" r:id="rId5"/>
    <p:sldId id="266" r:id="rId6"/>
    <p:sldId id="267" r:id="rId7"/>
    <p:sldId id="268" r:id="rId8"/>
    <p:sldId id="257" r:id="rId9"/>
    <p:sldId id="260" r:id="rId10"/>
    <p:sldId id="261" r:id="rId11"/>
    <p:sldId id="262" r:id="rId12"/>
    <p:sldId id="263" r:id="rId13"/>
    <p:sldId id="264" r:id="rId14"/>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reta" initials="G" lastIdx="2"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73D49EF-8DA9-4704-9146-78E83E968C1B}" type="datetimeFigureOut">
              <a:rPr lang="lt-LT" smtClean="0"/>
              <a:pPr/>
              <a:t>2013.10.24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FBDF84-162E-4FB7-9FA8-5EF63829194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t-L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t-LT"/>
          </a:p>
        </p:txBody>
      </p:sp>
      <p:sp>
        <p:nvSpPr>
          <p:cNvPr id="4" name="Date Placeholder 3"/>
          <p:cNvSpPr>
            <a:spLocks noGrp="1"/>
          </p:cNvSpPr>
          <p:nvPr>
            <p:ph type="dt" sz="half" idx="10"/>
          </p:nvPr>
        </p:nvSpPr>
        <p:spPr/>
        <p:txBody>
          <a:bodyPr/>
          <a:lstStyle/>
          <a:p>
            <a:fld id="{647D8C8F-1A79-4CC8-8651-E79FD6B9C219}" type="datetimeFigureOut">
              <a:rPr lang="lt-LT" smtClean="0"/>
              <a:pPr/>
              <a:t>2013.10.24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474DFC88-A78D-4684-8C08-78C0E57D8C0E}" type="slidenum">
              <a:rPr lang="lt-LT" smtClean="0"/>
              <a:pPr/>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647D8C8F-1A79-4CC8-8651-E79FD6B9C219}" type="datetimeFigureOut">
              <a:rPr lang="lt-LT" smtClean="0"/>
              <a:pPr/>
              <a:t>2013.10.24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474DFC88-A78D-4684-8C08-78C0E57D8C0E}" type="slidenum">
              <a:rPr lang="lt-LT" smtClean="0"/>
              <a:pPr/>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t-L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647D8C8F-1A79-4CC8-8651-E79FD6B9C219}" type="datetimeFigureOut">
              <a:rPr lang="lt-LT" smtClean="0"/>
              <a:pPr/>
              <a:t>2013.10.24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474DFC88-A78D-4684-8C08-78C0E57D8C0E}" type="slidenum">
              <a:rPr lang="lt-LT" smtClean="0"/>
              <a:pPr/>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647D8C8F-1A79-4CC8-8651-E79FD6B9C219}" type="datetimeFigureOut">
              <a:rPr lang="lt-LT" smtClean="0"/>
              <a:pPr/>
              <a:t>2013.10.24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474DFC88-A78D-4684-8C08-78C0E57D8C0E}" type="slidenum">
              <a:rPr lang="lt-LT" smtClean="0"/>
              <a:pPr/>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t-L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7D8C8F-1A79-4CC8-8651-E79FD6B9C219}" type="datetimeFigureOut">
              <a:rPr lang="lt-LT" smtClean="0"/>
              <a:pPr/>
              <a:t>2013.10.24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474DFC88-A78D-4684-8C08-78C0E57D8C0E}" type="slidenum">
              <a:rPr lang="lt-LT" smtClean="0"/>
              <a:pPr/>
              <a:t>‹#›</a:t>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Date Placeholder 4"/>
          <p:cNvSpPr>
            <a:spLocks noGrp="1"/>
          </p:cNvSpPr>
          <p:nvPr>
            <p:ph type="dt" sz="half" idx="10"/>
          </p:nvPr>
        </p:nvSpPr>
        <p:spPr/>
        <p:txBody>
          <a:bodyPr/>
          <a:lstStyle/>
          <a:p>
            <a:fld id="{647D8C8F-1A79-4CC8-8651-E79FD6B9C219}" type="datetimeFigureOut">
              <a:rPr lang="lt-LT" smtClean="0"/>
              <a:pPr/>
              <a:t>2013.10.24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474DFC88-A78D-4684-8C08-78C0E57D8C0E}" type="slidenum">
              <a:rPr lang="lt-LT" smtClean="0"/>
              <a:pPr/>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t-L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7" name="Date Placeholder 6"/>
          <p:cNvSpPr>
            <a:spLocks noGrp="1"/>
          </p:cNvSpPr>
          <p:nvPr>
            <p:ph type="dt" sz="half" idx="10"/>
          </p:nvPr>
        </p:nvSpPr>
        <p:spPr/>
        <p:txBody>
          <a:bodyPr/>
          <a:lstStyle/>
          <a:p>
            <a:fld id="{647D8C8F-1A79-4CC8-8651-E79FD6B9C219}" type="datetimeFigureOut">
              <a:rPr lang="lt-LT" smtClean="0"/>
              <a:pPr/>
              <a:t>2013.10.24</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474DFC88-A78D-4684-8C08-78C0E57D8C0E}" type="slidenum">
              <a:rPr lang="lt-LT" smtClean="0"/>
              <a:pPr/>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Date Placeholder 2"/>
          <p:cNvSpPr>
            <a:spLocks noGrp="1"/>
          </p:cNvSpPr>
          <p:nvPr>
            <p:ph type="dt" sz="half" idx="10"/>
          </p:nvPr>
        </p:nvSpPr>
        <p:spPr/>
        <p:txBody>
          <a:bodyPr/>
          <a:lstStyle/>
          <a:p>
            <a:fld id="{647D8C8F-1A79-4CC8-8651-E79FD6B9C219}" type="datetimeFigureOut">
              <a:rPr lang="lt-LT" smtClean="0"/>
              <a:pPr/>
              <a:t>2013.10.24</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474DFC88-A78D-4684-8C08-78C0E57D8C0E}" type="slidenum">
              <a:rPr lang="lt-LT" smtClean="0"/>
              <a:pPr/>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7D8C8F-1A79-4CC8-8651-E79FD6B9C219}" type="datetimeFigureOut">
              <a:rPr lang="lt-LT" smtClean="0"/>
              <a:pPr/>
              <a:t>2013.10.24</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474DFC88-A78D-4684-8C08-78C0E57D8C0E}" type="slidenum">
              <a:rPr lang="lt-LT" smtClean="0"/>
              <a:pPr/>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t-L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7D8C8F-1A79-4CC8-8651-E79FD6B9C219}" type="datetimeFigureOut">
              <a:rPr lang="lt-LT" smtClean="0"/>
              <a:pPr/>
              <a:t>2013.10.24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474DFC88-A78D-4684-8C08-78C0E57D8C0E}" type="slidenum">
              <a:rPr lang="lt-LT" smtClean="0"/>
              <a:pPr/>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t-L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7D8C8F-1A79-4CC8-8651-E79FD6B9C219}" type="datetimeFigureOut">
              <a:rPr lang="lt-LT" smtClean="0"/>
              <a:pPr/>
              <a:t>2013.10.24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474DFC88-A78D-4684-8C08-78C0E57D8C0E}" type="slidenum">
              <a:rPr lang="lt-LT" smtClean="0"/>
              <a:pPr/>
              <a:t>‹#›</a:t>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t-L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7D8C8F-1A79-4CC8-8651-E79FD6B9C219}" type="datetimeFigureOut">
              <a:rPr lang="lt-LT" smtClean="0"/>
              <a:pPr/>
              <a:t>2013.10.24</a:t>
            </a:fld>
            <a:endParaRPr lang="lt-L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4DFC88-A78D-4684-8C08-78C0E57D8C0E}" type="slidenum">
              <a:rPr lang="lt-LT" smtClean="0"/>
              <a:pPr/>
              <a:t>‹#›</a:t>
            </a:fld>
            <a:endParaRPr lang="lt-L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greta@geopolitika.l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24" y="1714488"/>
            <a:ext cx="7772400" cy="1470025"/>
          </a:xfrm>
        </p:spPr>
        <p:txBody>
          <a:bodyPr>
            <a:normAutofit/>
          </a:bodyPr>
          <a:lstStyle/>
          <a:p>
            <a:r>
              <a:rPr lang="en-US" dirty="0" smtClean="0"/>
              <a:t>Presentation by Greta Monika </a:t>
            </a:r>
            <a:r>
              <a:rPr lang="en-US" dirty="0" smtClean="0"/>
              <a:t>Tuckute</a:t>
            </a:r>
            <a:endParaRPr lang="en-US" dirty="0"/>
          </a:p>
        </p:txBody>
      </p:sp>
      <p:sp>
        <p:nvSpPr>
          <p:cNvPr id="3" name="Subtitle 2"/>
          <p:cNvSpPr>
            <a:spLocks noGrp="1"/>
          </p:cNvSpPr>
          <p:nvPr>
            <p:ph type="subTitle" idx="1"/>
          </p:nvPr>
        </p:nvSpPr>
        <p:spPr/>
        <p:txBody>
          <a:bodyPr>
            <a:normAutofit fontScale="92500"/>
          </a:bodyPr>
          <a:lstStyle/>
          <a:p>
            <a:r>
              <a:rPr lang="en-US" b="1" dirty="0">
                <a:solidFill>
                  <a:srgbClr val="002060"/>
                </a:solidFill>
              </a:rPr>
              <a:t>„Role of energy security in the regional and global policy making: case of Lithuania and neighborhood countries“</a:t>
            </a:r>
            <a:endParaRPr lang="lt-LT" dirty="0">
              <a:solidFill>
                <a:srgbClr val="002060"/>
              </a:solidFill>
            </a:endParaRPr>
          </a:p>
          <a:p>
            <a:endParaRPr lang="lt-L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Lithuania’s situation: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Started implementation of the third energy package;</a:t>
            </a:r>
          </a:p>
          <a:p>
            <a:endParaRPr lang="en-US" dirty="0" smtClean="0"/>
          </a:p>
          <a:p>
            <a:r>
              <a:rPr lang="en-US" dirty="0" smtClean="0"/>
              <a:t>Lithuania has filed a lawsuit against </a:t>
            </a:r>
            <a:r>
              <a:rPr lang="en-US" dirty="0" err="1" smtClean="0"/>
              <a:t>Gazprom</a:t>
            </a:r>
            <a:r>
              <a:rPr lang="en-US" dirty="0" smtClean="0"/>
              <a:t> in the Stockholm arbitration tribunal seeking nearly 1.5 billion Euros from the Russian gas company, the Lithuanian Energy Ministry reported.</a:t>
            </a:r>
          </a:p>
          <a:p>
            <a:endParaRPr lang="en-US" dirty="0" smtClean="0"/>
          </a:p>
          <a:p>
            <a:r>
              <a:rPr lang="en-US" dirty="0" smtClean="0"/>
              <a:t>"The dispute is connected with the 5 billion </a:t>
            </a:r>
            <a:r>
              <a:rPr lang="en-US" dirty="0" err="1" smtClean="0"/>
              <a:t>lits</a:t>
            </a:r>
            <a:r>
              <a:rPr lang="en-US" dirty="0" smtClean="0"/>
              <a:t> ($1.448 billion Euros) that were overpaid for gas supplied to Lithuania as part of the corresponding contract,“ (quotation from the ministry)</a:t>
            </a:r>
            <a:r>
              <a:rPr lang="lt-LT"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Regional overview:</a:t>
            </a:r>
            <a:endParaRPr lang="en-US" dirty="0"/>
          </a:p>
        </p:txBody>
      </p:sp>
      <p:sp>
        <p:nvSpPr>
          <p:cNvPr id="3" name="Content Placeholder 2"/>
          <p:cNvSpPr>
            <a:spLocks noGrp="1"/>
          </p:cNvSpPr>
          <p:nvPr>
            <p:ph idx="1"/>
          </p:nvPr>
        </p:nvSpPr>
        <p:spPr/>
        <p:txBody>
          <a:bodyPr/>
          <a:lstStyle/>
          <a:p>
            <a:r>
              <a:rPr lang="en-US" dirty="0" smtClean="0"/>
              <a:t>Pressure on the region by the energy measures;</a:t>
            </a:r>
          </a:p>
          <a:p>
            <a:r>
              <a:rPr lang="en-US" dirty="0" smtClean="0"/>
              <a:t>Principe of divide and rule – Lithuania is paying the highest price in the region;</a:t>
            </a:r>
          </a:p>
          <a:p>
            <a:r>
              <a:rPr lang="en-US" dirty="0" smtClean="0"/>
              <a:t>Pressure on Lithuania by other economic measures – milk products export to Russia restrictions.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Importance of neighborhood countries: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Polish role:</a:t>
            </a:r>
          </a:p>
          <a:p>
            <a:r>
              <a:rPr lang="en-US" dirty="0" smtClean="0"/>
              <a:t>Highly important as it can determine the future of the development  of the regional energy market – especially taking into account electricity market.</a:t>
            </a:r>
          </a:p>
          <a:p>
            <a:r>
              <a:rPr lang="en-US" dirty="0" smtClean="0"/>
              <a:t>Depends from where Poland decides to purchase the electricity.</a:t>
            </a:r>
            <a:endParaRPr lang="lt-LT" dirty="0" smtClean="0"/>
          </a:p>
          <a:p>
            <a:r>
              <a:rPr lang="en-US" dirty="0" smtClean="0"/>
              <a:t>Belarus power plant in </a:t>
            </a:r>
            <a:r>
              <a:rPr lang="en-US" dirty="0" err="1" smtClean="0"/>
              <a:t>Astravec</a:t>
            </a:r>
            <a:r>
              <a:rPr lang="en-US" dirty="0" smtClean="0"/>
              <a:t> development, where do they plan to sell</a:t>
            </a:r>
            <a:r>
              <a:rPr lang="en-US" dirty="0" smtClean="0"/>
              <a:t>?</a:t>
            </a:r>
            <a:endParaRPr lang="lt-LT" dirty="0" smtClean="0"/>
          </a:p>
          <a:p>
            <a:r>
              <a:rPr lang="lt-LT" dirty="0" smtClean="0"/>
              <a:t>Kaliningrad’s nuclear power plant project?</a:t>
            </a:r>
            <a:r>
              <a:rPr lang="en-US"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lt-LT" dirty="0" err="1" smtClean="0"/>
              <a:t>Please</a:t>
            </a:r>
            <a:r>
              <a:rPr lang="lt-LT" dirty="0" smtClean="0"/>
              <a:t> </a:t>
            </a:r>
            <a:r>
              <a:rPr lang="lt-LT" dirty="0" err="1" smtClean="0"/>
              <a:t>feel</a:t>
            </a:r>
            <a:r>
              <a:rPr lang="lt-LT" dirty="0" smtClean="0"/>
              <a:t> </a:t>
            </a:r>
            <a:r>
              <a:rPr lang="lt-LT" dirty="0" err="1" smtClean="0"/>
              <a:t>free</a:t>
            </a:r>
            <a:r>
              <a:rPr lang="lt-LT" dirty="0" smtClean="0"/>
              <a:t> to </a:t>
            </a:r>
            <a:r>
              <a:rPr lang="lt-LT" dirty="0" err="1" smtClean="0"/>
              <a:t>contact</a:t>
            </a:r>
            <a:r>
              <a:rPr lang="lt-LT" dirty="0" smtClean="0"/>
              <a:t>:</a:t>
            </a:r>
          </a:p>
          <a:p>
            <a:endParaRPr lang="lt-LT" dirty="0"/>
          </a:p>
          <a:p>
            <a:r>
              <a:rPr lang="lt-LT" dirty="0" err="1" smtClean="0">
                <a:hlinkClick r:id="rId2"/>
              </a:rPr>
              <a:t>greta@geopolitika.lt</a:t>
            </a:r>
            <a:endParaRPr lang="lt-LT"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overview</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Lithuania‘s geographical situation decides its political and economic strategies. </a:t>
            </a:r>
            <a:endParaRPr lang="lt-LT" b="1" dirty="0" smtClean="0"/>
          </a:p>
          <a:p>
            <a:r>
              <a:rPr lang="en-US" b="1" dirty="0" smtClean="0"/>
              <a:t>Situated </a:t>
            </a:r>
            <a:r>
              <a:rPr lang="en-US" b="1" dirty="0"/>
              <a:t>between the East and the West we get on the border between two influence zones. </a:t>
            </a:r>
            <a:endParaRPr lang="lt-LT" b="1" dirty="0" smtClean="0"/>
          </a:p>
          <a:p>
            <a:r>
              <a:rPr lang="en-US" b="1" dirty="0" smtClean="0"/>
              <a:t>As </a:t>
            </a:r>
            <a:r>
              <a:rPr lang="en-US" b="1" dirty="0"/>
              <a:t>we have only very limited natural resources we highly depend on countries which can provide them. </a:t>
            </a:r>
            <a:endParaRPr lang="lt-LT" b="1" dirty="0" smtClean="0"/>
          </a:p>
          <a:p>
            <a:r>
              <a:rPr lang="en-US" b="1" dirty="0" smtClean="0"/>
              <a:t>At </a:t>
            </a:r>
            <a:r>
              <a:rPr lang="en-US" b="1" dirty="0"/>
              <a:t>this moment Lithuania is fully incorporated into the energy system, which existed in the former Soviet union region.</a:t>
            </a:r>
            <a:endParaRPr lang="lt-L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sz="3600" b="1" dirty="0" smtClean="0"/>
              <a:t/>
            </a:r>
            <a:br>
              <a:rPr lang="lt-LT" sz="3600" b="1" dirty="0" smtClean="0"/>
            </a:br>
            <a:r>
              <a:rPr lang="en-US" sz="3600" b="1" dirty="0" smtClean="0"/>
              <a:t>Main goal is to change the existing situation and launch the European system.</a:t>
            </a:r>
            <a:r>
              <a:rPr lang="lt-LT" dirty="0" smtClean="0"/>
              <a:t/>
            </a:r>
            <a:br>
              <a:rPr lang="lt-LT" dirty="0" smtClean="0"/>
            </a:br>
            <a:endParaRPr lang="lt-LT" dirty="0"/>
          </a:p>
        </p:txBody>
      </p:sp>
      <p:sp>
        <p:nvSpPr>
          <p:cNvPr id="3" name="Content Placeholder 2"/>
          <p:cNvSpPr>
            <a:spLocks noGrp="1"/>
          </p:cNvSpPr>
          <p:nvPr>
            <p:ph idx="1"/>
          </p:nvPr>
        </p:nvSpPr>
        <p:spPr/>
        <p:txBody>
          <a:bodyPr>
            <a:normAutofit/>
          </a:bodyPr>
          <a:lstStyle/>
          <a:p>
            <a:pPr>
              <a:buNone/>
            </a:pPr>
            <a:r>
              <a:rPr lang="en-US" b="1" dirty="0" smtClean="0"/>
              <a:t>The </a:t>
            </a:r>
            <a:r>
              <a:rPr lang="en-US" b="1" dirty="0"/>
              <a:t>efforts have been done:</a:t>
            </a:r>
            <a:endParaRPr lang="lt-LT" dirty="0"/>
          </a:p>
          <a:p>
            <a:pPr lvl="0"/>
            <a:r>
              <a:rPr lang="en-US" b="1" dirty="0"/>
              <a:t>LNG terminal project;</a:t>
            </a:r>
            <a:endParaRPr lang="lt-LT" dirty="0"/>
          </a:p>
          <a:p>
            <a:pPr lvl="0"/>
            <a:r>
              <a:rPr lang="en-US" b="1" dirty="0"/>
              <a:t>Nuclear power plant project;</a:t>
            </a:r>
            <a:endParaRPr lang="lt-LT" dirty="0"/>
          </a:p>
          <a:p>
            <a:pPr lvl="0"/>
            <a:r>
              <a:rPr lang="en-US" b="1" dirty="0"/>
              <a:t>Implementation of the third energy package;</a:t>
            </a:r>
            <a:endParaRPr lang="lt-LT" dirty="0"/>
          </a:p>
          <a:p>
            <a:pPr lvl="0"/>
            <a:r>
              <a:rPr lang="en-US" b="1" dirty="0"/>
              <a:t>Electricity grids to Poland and </a:t>
            </a:r>
            <a:r>
              <a:rPr lang="en-US" b="1" dirty="0" smtClean="0"/>
              <a:t>Sweden</a:t>
            </a:r>
            <a:r>
              <a:rPr lang="lt-LT" b="1" dirty="0" smtClean="0"/>
              <a:t> </a:t>
            </a:r>
            <a:r>
              <a:rPr lang="en-US" b="1" dirty="0" smtClean="0"/>
              <a:t>(Lit </a:t>
            </a:r>
            <a:r>
              <a:rPr lang="en-US" b="1" dirty="0" err="1" smtClean="0"/>
              <a:t>Pol</a:t>
            </a:r>
            <a:r>
              <a:rPr lang="en-US" b="1" dirty="0" smtClean="0"/>
              <a:t> Link implementation until 2015 and </a:t>
            </a:r>
            <a:r>
              <a:rPr lang="en-US" b="1" dirty="0" err="1" smtClean="0"/>
              <a:t>and</a:t>
            </a:r>
            <a:r>
              <a:rPr lang="en-US" b="1" dirty="0" smtClean="0"/>
              <a:t> Nord </a:t>
            </a:r>
            <a:r>
              <a:rPr lang="en-US" b="1" dirty="0" err="1" smtClean="0"/>
              <a:t>Balt</a:t>
            </a:r>
            <a:r>
              <a:rPr lang="en-US" b="1" dirty="0" smtClean="0"/>
              <a:t> </a:t>
            </a:r>
            <a:r>
              <a:rPr lang="en-US" b="1" dirty="0" err="1" smtClean="0"/>
              <a:t>impelementation</a:t>
            </a:r>
            <a:r>
              <a:rPr lang="en-US" b="1" dirty="0" smtClean="0"/>
              <a:t> until the end of 2015); </a:t>
            </a:r>
            <a:endParaRPr lang="en-US" dirty="0" smtClean="0"/>
          </a:p>
          <a:p>
            <a:pPr lvl="0"/>
            <a:r>
              <a:rPr lang="en-US" b="1" dirty="0" smtClean="0"/>
              <a:t>Shale </a:t>
            </a:r>
            <a:r>
              <a:rPr lang="en-US" b="1" dirty="0"/>
              <a:t>gas investigation</a:t>
            </a:r>
            <a:r>
              <a:rPr lang="en-US" b="1" dirty="0" smtClean="0"/>
              <a:t>.</a:t>
            </a:r>
            <a:endParaRPr lang="en-US" dirty="0" smtClean="0"/>
          </a:p>
          <a:p>
            <a:endParaRPr lang="lt-L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mentioned projects are important: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To be able to import and export energy resources connecting </a:t>
            </a:r>
            <a:r>
              <a:rPr lang="en-US" b="1" dirty="0" smtClean="0"/>
              <a:t>not only</a:t>
            </a:r>
            <a:r>
              <a:rPr lang="en-US" dirty="0" smtClean="0"/>
              <a:t> to Russian and Byelorussian </a:t>
            </a:r>
            <a:r>
              <a:rPr lang="en-US" dirty="0" smtClean="0"/>
              <a:t>systems</a:t>
            </a:r>
            <a:r>
              <a:rPr lang="lt-LT" dirty="0" smtClean="0"/>
              <a:t>.</a:t>
            </a:r>
            <a:r>
              <a:rPr lang="en-US" dirty="0" smtClean="0"/>
              <a:t> </a:t>
            </a:r>
            <a:r>
              <a:rPr lang="lt-LT" dirty="0" smtClean="0"/>
              <a:t>(F</a:t>
            </a:r>
            <a:r>
              <a:rPr lang="en-US" dirty="0" smtClean="0"/>
              <a:t>or </a:t>
            </a:r>
            <a:r>
              <a:rPr lang="en-US" dirty="0" smtClean="0"/>
              <a:t>instance, </a:t>
            </a:r>
            <a:r>
              <a:rPr lang="lt-LT" dirty="0" smtClean="0"/>
              <a:t>few days ago</a:t>
            </a:r>
            <a:r>
              <a:rPr lang="en-US" dirty="0" smtClean="0"/>
              <a:t> </a:t>
            </a:r>
            <a:r>
              <a:rPr lang="en-US" dirty="0" smtClean="0"/>
              <a:t>Kaliningrad’s thermo power plant has declared the start of unplanned reparation, therefore the import from Kaliningrad will </a:t>
            </a:r>
            <a:r>
              <a:rPr lang="en-US" dirty="0" smtClean="0"/>
              <a:t>decrease</a:t>
            </a:r>
            <a:r>
              <a:rPr lang="lt-LT" dirty="0" smtClean="0"/>
              <a:t>, more easy would be if there were other options available</a:t>
            </a:r>
            <a:r>
              <a:rPr lang="lt-LT" dirty="0" smtClean="0"/>
              <a:t>)</a:t>
            </a:r>
            <a:r>
              <a:rPr lang="en-US" dirty="0" smtClean="0"/>
              <a:t>.</a:t>
            </a:r>
            <a:endParaRPr lang="lt-LT" dirty="0" smtClean="0"/>
          </a:p>
          <a:p>
            <a:r>
              <a:rPr lang="lt-LT" dirty="0" smtClean="0"/>
              <a:t>In a consequence of the developement of alternatives a better negotiations position can be ensured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EU role:</a:t>
            </a:r>
            <a:endParaRPr lang="lt-LT" dirty="0"/>
          </a:p>
        </p:txBody>
      </p:sp>
      <p:sp>
        <p:nvSpPr>
          <p:cNvPr id="3" name="Content Placeholder 2"/>
          <p:cNvSpPr>
            <a:spLocks noGrp="1"/>
          </p:cNvSpPr>
          <p:nvPr>
            <p:ph idx="1"/>
          </p:nvPr>
        </p:nvSpPr>
        <p:spPr/>
        <p:txBody>
          <a:bodyPr>
            <a:normAutofit fontScale="77500" lnSpcReduction="20000"/>
          </a:bodyPr>
          <a:lstStyle/>
          <a:p>
            <a:r>
              <a:rPr lang="lt-LT" dirty="0" smtClean="0"/>
              <a:t>Encouragement of </a:t>
            </a:r>
            <a:r>
              <a:rPr lang="en-US" dirty="0" smtClean="0"/>
              <a:t>the Baltic </a:t>
            </a:r>
            <a:r>
              <a:rPr lang="lt-LT" dirty="0" smtClean="0"/>
              <a:t> </a:t>
            </a:r>
            <a:r>
              <a:rPr lang="en-US" dirty="0" smtClean="0"/>
              <a:t>Energy </a:t>
            </a:r>
            <a:r>
              <a:rPr lang="en-US" dirty="0" smtClean="0"/>
              <a:t>Market Interconnection Plan (BEMIP). </a:t>
            </a:r>
            <a:endParaRPr lang="lt-LT" dirty="0" smtClean="0"/>
          </a:p>
          <a:p>
            <a:r>
              <a:rPr lang="en-US" dirty="0" smtClean="0"/>
              <a:t>The </a:t>
            </a:r>
            <a:r>
              <a:rPr lang="en-US" dirty="0" smtClean="0"/>
              <a:t>BEMIP brings together in a coordinated </a:t>
            </a:r>
            <a:r>
              <a:rPr lang="en-US" dirty="0" smtClean="0"/>
              <a:t>way </a:t>
            </a:r>
            <a:r>
              <a:rPr lang="en-US" dirty="0" smtClean="0"/>
              <a:t>the (mostly existing) projects involving all countries around the Baltic </a:t>
            </a:r>
            <a:r>
              <a:rPr lang="en-US" dirty="0" smtClean="0"/>
              <a:t>Sea</a:t>
            </a:r>
            <a:r>
              <a:rPr lang="lt-LT" dirty="0" smtClean="0"/>
              <a:t> </a:t>
            </a:r>
            <a:r>
              <a:rPr lang="en-US" dirty="0" smtClean="0"/>
              <a:t>(Finland</a:t>
            </a:r>
            <a:r>
              <a:rPr lang="en-US" dirty="0" smtClean="0"/>
              <a:t>, </a:t>
            </a:r>
            <a:r>
              <a:rPr lang="en-US" dirty="0" smtClean="0"/>
              <a:t>Estonia</a:t>
            </a:r>
            <a:r>
              <a:rPr lang="en-US" dirty="0" smtClean="0"/>
              <a:t>, Latvia, Lithuania, Poland, Germany, Denmark, Sweden and as an observer, </a:t>
            </a:r>
            <a:r>
              <a:rPr lang="en-US" dirty="0" smtClean="0"/>
              <a:t>Norway</a:t>
            </a:r>
            <a:r>
              <a:rPr lang="en-US" dirty="0" smtClean="0"/>
              <a:t>) for the development of: </a:t>
            </a:r>
          </a:p>
          <a:p>
            <a:r>
              <a:rPr lang="en-US" dirty="0" smtClean="0"/>
              <a:t>Internal </a:t>
            </a:r>
            <a:r>
              <a:rPr lang="en-US" dirty="0" smtClean="0"/>
              <a:t>market for electricity and gas; </a:t>
            </a:r>
          </a:p>
          <a:p>
            <a:r>
              <a:rPr lang="en-US" dirty="0" smtClean="0"/>
              <a:t>Electricity </a:t>
            </a:r>
            <a:r>
              <a:rPr lang="en-US" dirty="0" smtClean="0"/>
              <a:t>interconnections; </a:t>
            </a:r>
          </a:p>
          <a:p>
            <a:r>
              <a:rPr lang="en-US" dirty="0" smtClean="0"/>
              <a:t>New </a:t>
            </a:r>
            <a:r>
              <a:rPr lang="en-US" dirty="0" smtClean="0"/>
              <a:t>electricity generation capacity; </a:t>
            </a:r>
          </a:p>
          <a:p>
            <a:r>
              <a:rPr lang="en-US" dirty="0" smtClean="0"/>
              <a:t>Gas </a:t>
            </a:r>
            <a:r>
              <a:rPr lang="en-US" dirty="0" smtClean="0"/>
              <a:t>diversification of routes and sources; </a:t>
            </a:r>
          </a:p>
          <a:p>
            <a:r>
              <a:rPr lang="en-US" dirty="0" smtClean="0"/>
              <a:t>Oil</a:t>
            </a:r>
            <a:r>
              <a:rPr lang="en-US" dirty="0" smtClean="0"/>
              <a:t>. </a:t>
            </a:r>
          </a:p>
          <a:p>
            <a:endParaRPr lang="lt-L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BEMIP map:</a:t>
            </a:r>
            <a:endParaRPr lang="lt-LT" dirty="0"/>
          </a:p>
        </p:txBody>
      </p:sp>
      <p:pic>
        <p:nvPicPr>
          <p:cNvPr id="6" name="Content Placeholder 5" descr="2009_bemip_map2.jpg"/>
          <p:cNvPicPr>
            <a:picLocks noGrp="1" noChangeAspect="1"/>
          </p:cNvPicPr>
          <p:nvPr>
            <p:ph idx="1"/>
          </p:nvPr>
        </p:nvPicPr>
        <p:blipFill>
          <a:blip r:embed="rId2" cstate="print"/>
          <a:stretch>
            <a:fillRect/>
          </a:stretch>
        </p:blipFill>
        <p:spPr>
          <a:xfrm>
            <a:off x="2391032" y="1600200"/>
            <a:ext cx="4361935" cy="4525963"/>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BEMIP map 2:</a:t>
            </a:r>
            <a:endParaRPr lang="lt-LT" dirty="0"/>
          </a:p>
        </p:txBody>
      </p:sp>
      <p:pic>
        <p:nvPicPr>
          <p:cNvPr id="6" name="Content Placeholder 5" descr="2009_bemip_project_map_june09.jpg"/>
          <p:cNvPicPr>
            <a:picLocks noGrp="1" noChangeAspect="1"/>
          </p:cNvPicPr>
          <p:nvPr>
            <p:ph idx="1"/>
          </p:nvPr>
        </p:nvPicPr>
        <p:blipFill>
          <a:blip r:embed="rId2" cstate="print"/>
          <a:stretch>
            <a:fillRect/>
          </a:stretch>
        </p:blipFill>
        <p:spPr>
          <a:xfrm>
            <a:off x="643128" y="1741773"/>
            <a:ext cx="7857744" cy="4242816"/>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Lithuanian LNG </a:t>
            </a:r>
            <a:r>
              <a:rPr lang="lt-LT" dirty="0" smtClean="0"/>
              <a:t>terminal graphic:</a:t>
            </a:r>
            <a:endParaRPr lang="lt-LT" dirty="0"/>
          </a:p>
        </p:txBody>
      </p:sp>
      <p:sp>
        <p:nvSpPr>
          <p:cNvPr id="3" name="Content Placeholder 2"/>
          <p:cNvSpPr>
            <a:spLocks noGrp="1"/>
          </p:cNvSpPr>
          <p:nvPr>
            <p:ph idx="1"/>
          </p:nvPr>
        </p:nvSpPr>
        <p:spPr/>
        <p:txBody>
          <a:bodyPr/>
          <a:lstStyle/>
          <a:p>
            <a:endParaRPr lang="lt-LT" dirty="0" smtClean="0"/>
          </a:p>
          <a:p>
            <a:endParaRPr lang="lt-LT" dirty="0"/>
          </a:p>
        </p:txBody>
      </p:sp>
      <p:pic>
        <p:nvPicPr>
          <p:cNvPr id="4" name="Picture 3" descr="2013-10-22-lng-terminal-graphic.png"/>
          <p:cNvPicPr>
            <a:picLocks noChangeAspect="1"/>
          </p:cNvPicPr>
          <p:nvPr/>
        </p:nvPicPr>
        <p:blipFill>
          <a:blip r:embed="rId2" cstate="print"/>
          <a:stretch>
            <a:fillRect/>
          </a:stretch>
        </p:blipFill>
        <p:spPr>
          <a:xfrm>
            <a:off x="1732402" y="1313595"/>
            <a:ext cx="5679196" cy="423081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energy package: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European Union's Third Energy Package is a legislative package for an internal gas and electricity market in the European Union. Its purpose is to further open up the gas and electricity markets in the European Union. The package was proposed by the European Commission in September 2007, and adopted by the European Parliament and the Council of the European Union in July 2009. It entered into force on 3 September 2009.</a:t>
            </a:r>
          </a:p>
          <a:p>
            <a:endParaRPr lang="en-US" dirty="0" smtClean="0"/>
          </a:p>
          <a:p>
            <a:r>
              <a:rPr lang="en-US" dirty="0" smtClean="0"/>
              <a:t>Core elements of the third package include ownership unbundling, which stipulates the separation of companies' generation and sale operations from their transmission networks,[1] and the establishment of a National Regulatory Authority (NRA) for each Member State,[2] and the Agency for the Cooperation of Energy Regulators which provides a forum for NRAs to work together.</a:t>
            </a:r>
            <a:endParaRPr lang="lt-LT" dirty="0"/>
          </a:p>
        </p:txBody>
      </p:sp>
    </p:spTree>
  </p:cSld>
  <p:clrMapOvr>
    <a:masterClrMapping/>
  </p:clrMapOvr>
</p:sld>
</file>

<file path=ppt/theme/theme1.xml><?xml version="1.0" encoding="utf-8"?>
<a:theme xmlns:a="http://schemas.openxmlformats.org/drawingml/2006/main" name="Office Them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TotalTime>
  <Words>656</Words>
  <Application>Microsoft Office PowerPoint</Application>
  <PresentationFormat>On-screen Show (4:3)</PresentationFormat>
  <Paragraphs>51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Presentation by Greta Monika Tuckute</vt:lpstr>
      <vt:lpstr>General overview</vt:lpstr>
      <vt:lpstr> Main goal is to change the existing situation and launch the European system. </vt:lpstr>
      <vt:lpstr>Why mentioned projects are important:</vt:lpstr>
      <vt:lpstr>EU role:</vt:lpstr>
      <vt:lpstr>BEMIP map:</vt:lpstr>
      <vt:lpstr>BEMIP map 2:</vt:lpstr>
      <vt:lpstr>Lithuanian LNG terminal graphic:</vt:lpstr>
      <vt:lpstr>Third energy package:</vt:lpstr>
      <vt:lpstr>Lithuania’s situation:</vt:lpstr>
      <vt:lpstr>Regional overview:</vt:lpstr>
      <vt:lpstr>Importance of neighborhood countries:</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Greta</dc:creator>
  <cp:lastModifiedBy>GSC</cp:lastModifiedBy>
  <cp:revision>9</cp:revision>
  <dcterms:created xsi:type="dcterms:W3CDTF">2013-10-22T09:27:25Z</dcterms:created>
  <dcterms:modified xsi:type="dcterms:W3CDTF">2013-10-24T08:51:59Z</dcterms:modified>
</cp:coreProperties>
</file>