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24"/>
  </p:notesMasterIdLst>
  <p:sldIdLst>
    <p:sldId id="256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67" r:id="rId15"/>
    <p:sldId id="295" r:id="rId16"/>
    <p:sldId id="273" r:id="rId17"/>
    <p:sldId id="274" r:id="rId18"/>
    <p:sldId id="301" r:id="rId19"/>
    <p:sldId id="299" r:id="rId20"/>
    <p:sldId id="279" r:id="rId21"/>
    <p:sldId id="282" r:id="rId22"/>
    <p:sldId id="283" r:id="rId2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tr-TR"/>
          </a:p>
        </p:txBody>
      </p:sp>
      <p:sp>
        <p:nvSpPr>
          <p:cNvPr id="3077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tr-TR" smtClean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32A9F7F9-23F7-45FB-8338-B56607C4B2F4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2F6643-8443-4326-8BD2-C38AFE31619A}" type="slidenum">
              <a:rPr lang="tr-TR"/>
              <a:pPr/>
              <a:t>1</a:t>
            </a:fld>
            <a:endParaRPr lang="tr-TR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50B7A9-2778-4DFE-BAAA-761AF4232593}" type="slidenum">
              <a:rPr lang="tr-TR"/>
              <a:pPr/>
              <a:t>16</a:t>
            </a:fld>
            <a:endParaRPr lang="tr-TR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C110CB-C199-4162-B7BA-AAAF8DBED3E1}" type="slidenum">
              <a:rPr lang="tr-TR"/>
              <a:pPr/>
              <a:t>18</a:t>
            </a:fld>
            <a:endParaRPr lang="tr-TR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264B2F-EB9F-4844-92FD-C36D93D0B567}" type="slidenum">
              <a:rPr lang="tr-TR"/>
              <a:pPr/>
              <a:t>19</a:t>
            </a:fld>
            <a:endParaRPr lang="tr-TR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C4981D-6EB5-4526-8AF9-5ACDFDAA0846}" type="slidenum">
              <a:rPr lang="tr-TR"/>
              <a:pPr/>
              <a:t>20</a:t>
            </a:fld>
            <a:endParaRPr lang="tr-TR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7D4927-4343-45CB-B745-74904182F392}" type="slidenum">
              <a:rPr lang="tr-TR"/>
              <a:pPr/>
              <a:t>21</a:t>
            </a:fld>
            <a:endParaRPr lang="tr-TR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90148B-45E4-4DE2-BF70-AD67FE5F1FB1}" type="slidenum">
              <a:rPr lang="tr-TR"/>
              <a:pPr/>
              <a:t>7</a:t>
            </a:fld>
            <a:endParaRPr lang="tr-TR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697145-4D1B-4E2D-AA9C-4BDE344AE45C}" type="slidenum">
              <a:rPr lang="tr-TR"/>
              <a:pPr/>
              <a:t>8</a:t>
            </a:fld>
            <a:endParaRPr lang="tr-TR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4A3B45-09B4-405D-B6ED-61C7C4D670ED}" type="slidenum">
              <a:rPr lang="tr-TR"/>
              <a:pPr/>
              <a:t>9</a:t>
            </a:fld>
            <a:endParaRPr lang="tr-TR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92071E-8CA4-43C2-811E-895F180CD1E0}" type="slidenum">
              <a:rPr lang="tr-TR"/>
              <a:pPr/>
              <a:t>10</a:t>
            </a:fld>
            <a:endParaRPr lang="tr-TR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A5E143-DE2F-4598-9779-9230DE98730D}" type="slidenum">
              <a:rPr lang="tr-TR"/>
              <a:pPr/>
              <a:t>11</a:t>
            </a:fld>
            <a:endParaRPr lang="tr-TR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0855DB-BEE8-4D55-8DEE-DE25269E617C}" type="slidenum">
              <a:rPr lang="tr-TR"/>
              <a:pPr/>
              <a:t>12</a:t>
            </a:fld>
            <a:endParaRPr lang="tr-TR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CAFA32-AB87-4A4C-B6D6-8DA3FD96BD9B}" type="slidenum">
              <a:rPr lang="tr-TR"/>
              <a:pPr/>
              <a:t>13</a:t>
            </a:fld>
            <a:endParaRPr lang="tr-TR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F30CCB-CA4D-4065-A1AA-429625F7CD36}" type="slidenum">
              <a:rPr lang="tr-TR"/>
              <a:pPr/>
              <a:t>15</a:t>
            </a:fld>
            <a:endParaRPr lang="tr-TR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A8E240-2BFA-425C-A527-5A8D0053D4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94B2F9-9FE5-4A39-B0D2-31BA04B09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55812" cy="60055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8213" cy="60055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40B95A-EF4B-4DD4-A92C-6C10B2BCE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4B1014-1768-459A-BF7E-1857C7EEA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286A72-8B6E-4B47-9BD4-E56CB176A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CB1A79-0814-4704-9F67-57A238FE0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7013" cy="4408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6613" y="1719263"/>
            <a:ext cx="4037012" cy="4408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930DC3-86BE-4858-ACEF-05C83E16B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2C06F2-E7F7-4907-A8CD-9834B1F018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C14750-0722-47B2-A2DB-3C8A442E0F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71991B-0A9E-4A62-BB2B-1152E289F8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1B7DE4-BB43-4CB0-BD34-072B42DDD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2449BB-DD76-498D-863E-161CB187B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8BF50F-6215-4543-B867-78C2C728F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C8F7A4-1E26-4091-8FE5-E4C7138046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55812" cy="60055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8213" cy="60055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5249EC-7731-4023-A3DB-3A380EA36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D87556-04BF-4143-BBAD-E6F75545A8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7013" cy="4408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6613" y="1719263"/>
            <a:ext cx="4037012" cy="4408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8F62E3-C05B-4D42-89EB-EF0C7CC1B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5B4252-032A-42B0-AB02-FBA5CD5B3D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2BFF33-A532-48C4-8492-C709D4BDF3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AA4405-A06A-4EB9-A534-FE009C2B81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2BA63A-46A6-467E-92CD-97F0A5384D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53581D-7371-4E70-BFE0-CAC760120B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Line 1"/>
          <p:cNvSpPr>
            <a:spLocks noChangeShapeType="1"/>
          </p:cNvSpPr>
          <p:nvPr/>
        </p:nvSpPr>
        <p:spPr bwMode="auto">
          <a:xfrm>
            <a:off x="7962900" y="152400"/>
            <a:ext cx="1588" cy="1524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0625" cy="1292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 başlık metnini düzenlemek için tıklayın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6425" cy="4408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Anahat metninin biçimini düzenlemek için tıklayın</a:t>
            </a:r>
          </a:p>
          <a:p>
            <a:pPr lvl="1"/>
            <a:r>
              <a:rPr lang="en-GB" smtClean="0"/>
              <a:t>İkinci Anahat Düzeyi</a:t>
            </a:r>
          </a:p>
          <a:p>
            <a:pPr lvl="2"/>
            <a:r>
              <a:rPr lang="en-GB" smtClean="0"/>
              <a:t>Üçüncü Anahat Düzeyi</a:t>
            </a:r>
          </a:p>
          <a:p>
            <a:pPr lvl="3"/>
            <a:r>
              <a:rPr lang="en-GB" smtClean="0"/>
              <a:t>Dördüncü Anahat Düzeyi</a:t>
            </a:r>
          </a:p>
          <a:p>
            <a:pPr lvl="4"/>
            <a:r>
              <a:rPr lang="en-GB" smtClean="0"/>
              <a:t>Beşinci Anahat Düzeyi</a:t>
            </a:r>
          </a:p>
          <a:p>
            <a:pPr lvl="4"/>
            <a:r>
              <a:rPr lang="en-GB" smtClean="0"/>
              <a:t>Altıncı Anahat Düzeyi</a:t>
            </a:r>
          </a:p>
          <a:p>
            <a:pPr lvl="4"/>
            <a:r>
              <a:rPr lang="en-GB" smtClean="0"/>
              <a:t>Yedinci Anahat Düzeyi</a:t>
            </a:r>
          </a:p>
          <a:p>
            <a:pPr lvl="4"/>
            <a:r>
              <a:rPr lang="en-GB" smtClean="0"/>
              <a:t>Sekizinci Anahat Düzeyi</a:t>
            </a:r>
          </a:p>
          <a:p>
            <a:pPr lvl="4"/>
            <a:r>
              <a:rPr lang="en-GB" smtClean="0"/>
              <a:t>Dokuzuncu Anahat Düzeyi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0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0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2F707782-450C-478C-9FC5-8749A8DEBE4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8153400" y="152400"/>
            <a:ext cx="788988" cy="1292225"/>
            <a:chOff x="5136" y="96"/>
            <a:chExt cx="497" cy="814"/>
          </a:xfrm>
        </p:grpSpPr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5136" y="96"/>
              <a:ext cx="74" cy="74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242" y="96"/>
              <a:ext cx="73" cy="74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348" y="96"/>
              <a:ext cx="70" cy="74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136" y="202"/>
              <a:ext cx="74" cy="71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242" y="202"/>
              <a:ext cx="73" cy="71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348" y="202"/>
              <a:ext cx="70" cy="71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453" y="202"/>
              <a:ext cx="67" cy="71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136" y="308"/>
              <a:ext cx="74" cy="6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242" y="308"/>
              <a:ext cx="73" cy="6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348" y="308"/>
              <a:ext cx="70" cy="67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453" y="308"/>
              <a:ext cx="67" cy="67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559" y="308"/>
              <a:ext cx="74" cy="67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136" y="413"/>
              <a:ext cx="74" cy="74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242" y="413"/>
              <a:ext cx="73" cy="74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348" y="413"/>
              <a:ext cx="70" cy="74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453" y="413"/>
              <a:ext cx="67" cy="74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136" y="519"/>
              <a:ext cx="74" cy="74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242" y="519"/>
              <a:ext cx="73" cy="74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348" y="519"/>
              <a:ext cx="70" cy="74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453" y="519"/>
              <a:ext cx="67" cy="74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559" y="519"/>
              <a:ext cx="74" cy="74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136" y="625"/>
              <a:ext cx="74" cy="72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242" y="625"/>
              <a:ext cx="73" cy="72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348" y="625"/>
              <a:ext cx="70" cy="72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453" y="625"/>
              <a:ext cx="67" cy="72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136" y="731"/>
              <a:ext cx="74" cy="69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242" y="731"/>
              <a:ext cx="73" cy="69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348" y="731"/>
              <a:ext cx="70" cy="69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453" y="731"/>
              <a:ext cx="67" cy="69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242" y="837"/>
              <a:ext cx="73" cy="73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453" y="837"/>
              <a:ext cx="67" cy="73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Microsoft YaHei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Microsoft YaHei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Microsoft YaHei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7315200" y="10668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7493000" y="2992438"/>
            <a:ext cx="1335088" cy="2185987"/>
            <a:chOff x="4720" y="1885"/>
            <a:chExt cx="841" cy="1377"/>
          </a:xfrm>
        </p:grpSpPr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>
              <a:off x="4720" y="1885"/>
              <a:ext cx="125" cy="125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4899" y="1885"/>
              <a:ext cx="125" cy="125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5078" y="1885"/>
              <a:ext cx="125" cy="125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4720" y="2064"/>
              <a:ext cx="125" cy="125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4899" y="2064"/>
              <a:ext cx="125" cy="125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>
              <a:off x="5078" y="2064"/>
              <a:ext cx="125" cy="125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5257" y="2064"/>
              <a:ext cx="125" cy="125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4720" y="2243"/>
              <a:ext cx="125" cy="125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4899" y="2243"/>
              <a:ext cx="125" cy="125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5078" y="2243"/>
              <a:ext cx="125" cy="125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5257" y="2243"/>
              <a:ext cx="125" cy="125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5436" y="2243"/>
              <a:ext cx="125" cy="125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4720" y="2421"/>
              <a:ext cx="125" cy="12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4899" y="2421"/>
              <a:ext cx="125" cy="12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5078" y="2421"/>
              <a:ext cx="125" cy="12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5257" y="2421"/>
              <a:ext cx="125" cy="12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4720" y="2600"/>
              <a:ext cx="125" cy="12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68" name="Oval 20"/>
            <p:cNvSpPr>
              <a:spLocks noChangeArrowheads="1"/>
            </p:cNvSpPr>
            <p:nvPr/>
          </p:nvSpPr>
          <p:spPr bwMode="auto">
            <a:xfrm>
              <a:off x="4899" y="2600"/>
              <a:ext cx="125" cy="12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5078" y="2600"/>
              <a:ext cx="125" cy="12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5257" y="2600"/>
              <a:ext cx="125" cy="12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71" name="Oval 23"/>
            <p:cNvSpPr>
              <a:spLocks noChangeArrowheads="1"/>
            </p:cNvSpPr>
            <p:nvPr/>
          </p:nvSpPr>
          <p:spPr bwMode="auto">
            <a:xfrm>
              <a:off x="5436" y="2600"/>
              <a:ext cx="125" cy="126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4720" y="2779"/>
              <a:ext cx="125" cy="125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4899" y="2779"/>
              <a:ext cx="125" cy="125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5078" y="2779"/>
              <a:ext cx="125" cy="125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5257" y="2779"/>
              <a:ext cx="125" cy="125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4720" y="2958"/>
              <a:ext cx="125" cy="125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77" name="Oval 29"/>
            <p:cNvSpPr>
              <a:spLocks noChangeArrowheads="1"/>
            </p:cNvSpPr>
            <p:nvPr/>
          </p:nvSpPr>
          <p:spPr bwMode="auto">
            <a:xfrm>
              <a:off x="4899" y="2958"/>
              <a:ext cx="125" cy="125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>
              <a:off x="5078" y="2958"/>
              <a:ext cx="125" cy="125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79" name="Oval 31"/>
            <p:cNvSpPr>
              <a:spLocks noChangeArrowheads="1"/>
            </p:cNvSpPr>
            <p:nvPr/>
          </p:nvSpPr>
          <p:spPr bwMode="auto">
            <a:xfrm>
              <a:off x="5257" y="2958"/>
              <a:ext cx="125" cy="125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4899" y="3137"/>
              <a:ext cx="125" cy="125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>
              <a:off x="5257" y="3137"/>
              <a:ext cx="125" cy="125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304800" y="2819400"/>
            <a:ext cx="8229600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0625" cy="1292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 başlık metnini düzenlemek için tıklayın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6425" cy="4408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Anahat metninin biçimini düzenlemek için tıklayın</a:t>
            </a:r>
          </a:p>
          <a:p>
            <a:pPr lvl="1"/>
            <a:r>
              <a:rPr lang="en-GB" smtClean="0"/>
              <a:t>İkinci Anahat Düzeyi</a:t>
            </a:r>
          </a:p>
          <a:p>
            <a:pPr lvl="2"/>
            <a:r>
              <a:rPr lang="en-GB" smtClean="0"/>
              <a:t>Üçüncü Anahat Düzeyi</a:t>
            </a:r>
          </a:p>
          <a:p>
            <a:pPr lvl="3"/>
            <a:r>
              <a:rPr lang="en-GB" smtClean="0"/>
              <a:t>Dördüncü Anahat Düzeyi</a:t>
            </a:r>
          </a:p>
          <a:p>
            <a:pPr lvl="4"/>
            <a:r>
              <a:rPr lang="en-GB" smtClean="0"/>
              <a:t>Beşinci Anahat Düzeyi</a:t>
            </a:r>
          </a:p>
          <a:p>
            <a:pPr lvl="4"/>
            <a:r>
              <a:rPr lang="en-GB" smtClean="0"/>
              <a:t>Altıncı Anahat Düzeyi</a:t>
            </a:r>
          </a:p>
          <a:p>
            <a:pPr lvl="4"/>
            <a:r>
              <a:rPr lang="en-GB" smtClean="0"/>
              <a:t>Yedinci Anahat Düzeyi</a:t>
            </a:r>
          </a:p>
          <a:p>
            <a:pPr lvl="4"/>
            <a:r>
              <a:rPr lang="en-GB" smtClean="0"/>
              <a:t>Sekizinci Anahat Düzeyi</a:t>
            </a:r>
          </a:p>
          <a:p>
            <a:pPr lvl="4"/>
            <a:r>
              <a:rPr lang="en-GB" smtClean="0"/>
              <a:t>Dokuzuncu Anahat Düzeyi</a:t>
            </a:r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0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r>
              <a:rPr lang="tr-TR" smtClean="0"/>
              <a:t>26.05.2012</a:t>
            </a:r>
            <a:endParaRPr 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r>
              <a:rPr lang="en-US" smtClean="0"/>
              <a:t>EU crisis, Latvia</a:t>
            </a:r>
            <a:endParaRPr lang="en-US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0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66E72BEB-B248-451C-B0EA-6CCBDEA9C3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Microsoft YaHei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Microsoft YaHei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Microsoft YaHei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15913" y="719138"/>
            <a:ext cx="7640463" cy="198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800" b="1" dirty="0" smtClean="0">
                <a:solidFill>
                  <a:srgbClr val="330066"/>
                </a:solidFill>
                <a:ea typeface="Microsoft YaHei" charset="-122"/>
              </a:rPr>
              <a:t>WHAT’S WRONG WITH </a:t>
            </a:r>
            <a:r>
              <a:rPr lang="tr-TR" sz="3800" b="1" dirty="0">
                <a:solidFill>
                  <a:srgbClr val="330066"/>
                </a:solidFill>
                <a:ea typeface="Microsoft YaHei" charset="-122"/>
              </a:rPr>
              <a:t>THE </a:t>
            </a:r>
            <a:r>
              <a:rPr lang="tr-TR" sz="3800" b="1" dirty="0" smtClean="0">
                <a:solidFill>
                  <a:srgbClr val="330066"/>
                </a:solidFill>
                <a:ea typeface="Microsoft YaHei" charset="-122"/>
              </a:rPr>
              <a:t>EU: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800" b="1" dirty="0" err="1" smtClean="0">
                <a:solidFill>
                  <a:srgbClr val="330066"/>
                </a:solidFill>
                <a:ea typeface="Microsoft YaHei" charset="-122"/>
              </a:rPr>
              <a:t>problems</a:t>
            </a:r>
            <a:r>
              <a:rPr lang="tr-TR" sz="3800" b="1" dirty="0" smtClean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800" b="1" dirty="0" err="1" smtClean="0">
                <a:solidFill>
                  <a:srgbClr val="330066"/>
                </a:solidFill>
                <a:ea typeface="Microsoft YaHei" charset="-122"/>
              </a:rPr>
              <a:t>and</a:t>
            </a:r>
            <a:r>
              <a:rPr lang="tr-TR" sz="3800" b="1" dirty="0" smtClean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800" b="1" dirty="0" err="1" smtClean="0">
                <a:solidFill>
                  <a:srgbClr val="330066"/>
                </a:solidFill>
                <a:ea typeface="Microsoft YaHei" charset="-122"/>
              </a:rPr>
              <a:t>challenges</a:t>
            </a:r>
            <a:endParaRPr lang="tr-TR" sz="4800" b="1" dirty="0">
              <a:solidFill>
                <a:srgbClr val="330066"/>
              </a:solidFill>
              <a:ea typeface="Microsoft YaHei" charset="-122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27088" y="3789363"/>
            <a:ext cx="6248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r">
              <a:spcBef>
                <a:spcPts val="800"/>
              </a:spcBef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200" dirty="0">
                <a:solidFill>
                  <a:srgbClr val="000000"/>
                </a:solidFill>
                <a:ea typeface="Microsoft YaHei" charset="-122"/>
              </a:rPr>
              <a:t>Prof. Dr. Mustafa Acar</a:t>
            </a:r>
          </a:p>
          <a:p>
            <a:pPr algn="r">
              <a:spcBef>
                <a:spcPts val="800"/>
              </a:spcBef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200" dirty="0">
                <a:solidFill>
                  <a:srgbClr val="000000"/>
                </a:solidFill>
                <a:ea typeface="Microsoft YaHei" charset="-122"/>
              </a:rPr>
              <a:t>Aksaray </a:t>
            </a:r>
            <a:r>
              <a:rPr lang="tr-TR" sz="3200" dirty="0" err="1" smtClean="0">
                <a:solidFill>
                  <a:srgbClr val="000000"/>
                </a:solidFill>
                <a:ea typeface="Microsoft YaHei" charset="-122"/>
              </a:rPr>
              <a:t>University</a:t>
            </a:r>
            <a:r>
              <a:rPr lang="tr-TR" sz="3200" dirty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3200" dirty="0" smtClean="0">
                <a:solidFill>
                  <a:srgbClr val="000000"/>
                </a:solidFill>
                <a:ea typeface="Microsoft YaHei" charset="-122"/>
              </a:rPr>
              <a:t>&amp; </a:t>
            </a:r>
          </a:p>
          <a:p>
            <a:pPr algn="r">
              <a:spcBef>
                <a:spcPts val="800"/>
              </a:spcBef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200" dirty="0" smtClean="0">
                <a:solidFill>
                  <a:srgbClr val="000000"/>
                </a:solidFill>
                <a:ea typeface="Microsoft YaHei" charset="-122"/>
              </a:rPr>
              <a:t>Kırıkkale </a:t>
            </a:r>
            <a:r>
              <a:rPr lang="tr-TR" sz="3200" dirty="0" err="1" smtClean="0">
                <a:solidFill>
                  <a:srgbClr val="000000"/>
                </a:solidFill>
                <a:ea typeface="Microsoft YaHei" charset="-122"/>
              </a:rPr>
              <a:t>University</a:t>
            </a:r>
            <a:r>
              <a:rPr lang="tr-TR" sz="3200" dirty="0" smtClean="0">
                <a:solidFill>
                  <a:srgbClr val="000000"/>
                </a:solidFill>
                <a:ea typeface="Microsoft YaHei" charset="-122"/>
              </a:rPr>
              <a:t>, </a:t>
            </a:r>
            <a:r>
              <a:rPr lang="tr-TR" sz="3200" dirty="0" err="1" smtClean="0">
                <a:solidFill>
                  <a:srgbClr val="000000"/>
                </a:solidFill>
                <a:ea typeface="Microsoft YaHei" charset="-122"/>
              </a:rPr>
              <a:t>Turkey</a:t>
            </a:r>
            <a:endParaRPr lang="tr-TR" sz="3200" dirty="0">
              <a:solidFill>
                <a:srgbClr val="000000"/>
              </a:solidFill>
              <a:ea typeface="Microsoft YaHei" charset="-122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471991B-0A9E-4A62-BB2B-1152E289F8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122238"/>
            <a:ext cx="7543800" cy="149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600" b="1">
                <a:solidFill>
                  <a:srgbClr val="330066"/>
                </a:solidFill>
                <a:ea typeface="Microsoft YaHei" charset="-122"/>
              </a:rPr>
              <a:t>Population Pyramids, EU 27 </a:t>
            </a:r>
            <a:br>
              <a:rPr lang="tr-TR" sz="3600" b="1">
                <a:solidFill>
                  <a:srgbClr val="330066"/>
                </a:solidFill>
                <a:ea typeface="Microsoft YaHei" charset="-122"/>
              </a:rPr>
            </a:br>
            <a:r>
              <a:rPr lang="tr-TR" sz="3600" b="1">
                <a:solidFill>
                  <a:srgbClr val="330066"/>
                </a:solidFill>
                <a:ea typeface="Microsoft YaHei" charset="-122"/>
              </a:rPr>
              <a:t>(% of total population)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979612"/>
            <a:ext cx="8208714" cy="46177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EAA4405-A06A-4EB9-A534-FE009C2B81E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-58738"/>
            <a:ext cx="7543800" cy="1677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600" b="1">
                <a:solidFill>
                  <a:srgbClr val="330066"/>
                </a:solidFill>
                <a:ea typeface="Microsoft YaHei" charset="-122"/>
              </a:rPr>
              <a:t>Population Pyramids, EU 27 </a:t>
            </a:r>
            <a:br>
              <a:rPr lang="tr-TR" sz="3600" b="1">
                <a:solidFill>
                  <a:srgbClr val="330066"/>
                </a:solidFill>
                <a:ea typeface="Microsoft YaHei" charset="-122"/>
              </a:rPr>
            </a:br>
            <a:r>
              <a:rPr lang="tr-TR" sz="3600" b="1">
                <a:solidFill>
                  <a:srgbClr val="330066"/>
                </a:solidFill>
                <a:ea typeface="Microsoft YaHei" charset="-122"/>
              </a:rPr>
              <a:t>(% of total population)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930400"/>
            <a:ext cx="8208714" cy="45949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EAA4405-A06A-4EB9-A534-FE009C2B81E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-58738"/>
            <a:ext cx="7543800" cy="18573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2800" b="1">
                <a:solidFill>
                  <a:srgbClr val="330066"/>
                </a:solidFill>
                <a:ea typeface="Microsoft YaHei" charset="-122"/>
              </a:rPr>
              <a:t>Change in the Share of Population Aged 65 Years or Over Between 1990 and 2009 (percentage point change)</a:t>
            </a:r>
            <a:r>
              <a:rPr lang="tr-TR" sz="3600" b="1">
                <a:solidFill>
                  <a:srgbClr val="330066"/>
                </a:solidFill>
                <a:ea typeface="Microsoft YaHei" charset="-122"/>
              </a:rPr>
              <a:t> 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1979613"/>
            <a:ext cx="7380288" cy="414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EAA4405-A06A-4EB9-A534-FE009C2B81E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122239"/>
            <a:ext cx="7859216" cy="6424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000" b="1" dirty="0" err="1">
                <a:solidFill>
                  <a:srgbClr val="330066"/>
                </a:solidFill>
                <a:ea typeface="Microsoft YaHei" charset="-122"/>
              </a:rPr>
              <a:t>Population</a:t>
            </a:r>
            <a:r>
              <a:rPr lang="tr-TR" sz="3000" b="1" dirty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000" b="1" dirty="0" err="1">
                <a:solidFill>
                  <a:srgbClr val="330066"/>
                </a:solidFill>
                <a:ea typeface="Microsoft YaHei" charset="-122"/>
              </a:rPr>
              <a:t>Age</a:t>
            </a:r>
            <a:r>
              <a:rPr lang="tr-TR" sz="3000" b="1" dirty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000" b="1" dirty="0" err="1">
                <a:solidFill>
                  <a:srgbClr val="330066"/>
                </a:solidFill>
                <a:ea typeface="Microsoft YaHei" charset="-122"/>
              </a:rPr>
              <a:t>Structure</a:t>
            </a:r>
            <a:r>
              <a:rPr lang="tr-TR" sz="3000" b="1" dirty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000" b="1" dirty="0" err="1">
                <a:solidFill>
                  <a:srgbClr val="330066"/>
                </a:solidFill>
                <a:ea typeface="Microsoft YaHei" charset="-122"/>
              </a:rPr>
              <a:t>Indicators</a:t>
            </a:r>
            <a:r>
              <a:rPr lang="tr-TR" sz="3000" b="1" dirty="0">
                <a:solidFill>
                  <a:srgbClr val="330066"/>
                </a:solidFill>
                <a:ea typeface="Microsoft YaHei" charset="-122"/>
              </a:rPr>
              <a:t>, 2009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2060575"/>
            <a:ext cx="8229600" cy="407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39725">
              <a:lnSpc>
                <a:spcPct val="150000"/>
              </a:lnSpc>
              <a:spcBef>
                <a:spcPts val="750"/>
              </a:spcBef>
              <a:buClrTx/>
              <a:buSzPct val="7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tr-TR" sz="3000">
              <a:solidFill>
                <a:srgbClr val="000000"/>
              </a:solidFill>
              <a:ea typeface="Microsoft YaHei" charset="-122"/>
            </a:endParaRPr>
          </a:p>
          <a:p>
            <a:pPr marL="342900" indent="-339725">
              <a:lnSpc>
                <a:spcPct val="150000"/>
              </a:lnSpc>
              <a:spcBef>
                <a:spcPts val="750"/>
              </a:spcBef>
              <a:buClrTx/>
              <a:buSzPct val="7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tr-TR" sz="3000">
                <a:solidFill>
                  <a:srgbClr val="000000"/>
                </a:solidFill>
                <a:ea typeface="Microsoft YaHei" charset="-122"/>
              </a:rPr>
              <a:t>  </a:t>
            </a: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4" y="764705"/>
            <a:ext cx="7955731" cy="58326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EAA4405-A06A-4EB9-A534-FE009C2B81E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Economic</a:t>
            </a:r>
            <a:r>
              <a:rPr lang="tr-TR" dirty="0" smtClean="0"/>
              <a:t> problem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dirty="0" err="1" smtClean="0"/>
              <a:t>Deteriorating</a:t>
            </a:r>
            <a:r>
              <a:rPr lang="tr-TR" dirty="0" smtClean="0"/>
              <a:t> </a:t>
            </a:r>
            <a:r>
              <a:rPr lang="tr-TR" dirty="0" err="1" smtClean="0"/>
              <a:t>macro</a:t>
            </a:r>
            <a:r>
              <a:rPr lang="tr-TR" dirty="0" smtClean="0"/>
              <a:t> </a:t>
            </a:r>
            <a:r>
              <a:rPr lang="tr-TR" dirty="0" err="1" smtClean="0"/>
              <a:t>indicators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Lack</a:t>
            </a:r>
            <a:r>
              <a:rPr lang="tr-TR" dirty="0" smtClean="0"/>
              <a:t> of </a:t>
            </a:r>
            <a:r>
              <a:rPr lang="tr-TR" dirty="0" err="1" smtClean="0"/>
              <a:t>fiscal</a:t>
            </a:r>
            <a:r>
              <a:rPr lang="tr-TR" dirty="0" smtClean="0"/>
              <a:t> </a:t>
            </a:r>
            <a:r>
              <a:rPr lang="tr-TR" dirty="0" err="1" smtClean="0"/>
              <a:t>discipline</a:t>
            </a:r>
            <a:r>
              <a:rPr lang="tr-TR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heavy</a:t>
            </a:r>
            <a:r>
              <a:rPr lang="tr-TR" dirty="0" smtClean="0"/>
              <a:t> </a:t>
            </a:r>
            <a:r>
              <a:rPr lang="tr-TR" dirty="0" err="1" smtClean="0"/>
              <a:t>debt</a:t>
            </a:r>
            <a:r>
              <a:rPr lang="tr-TR" dirty="0" smtClean="0"/>
              <a:t> </a:t>
            </a:r>
            <a:r>
              <a:rPr lang="tr-TR" dirty="0" err="1" smtClean="0"/>
              <a:t>burden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budget</a:t>
            </a:r>
            <a:r>
              <a:rPr lang="tr-TR" dirty="0" smtClean="0"/>
              <a:t> </a:t>
            </a:r>
            <a:r>
              <a:rPr lang="tr-TR" dirty="0" err="1" smtClean="0"/>
              <a:t>deficits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labor</a:t>
            </a:r>
            <a:r>
              <a:rPr lang="tr-TR" dirty="0" smtClean="0"/>
              <a:t> market </a:t>
            </a:r>
            <a:r>
              <a:rPr lang="tr-TR" dirty="0" err="1" smtClean="0"/>
              <a:t>regulations</a:t>
            </a:r>
            <a:r>
              <a:rPr lang="tr-TR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stagnation</a:t>
            </a:r>
            <a:r>
              <a:rPr lang="tr-TR" dirty="0" smtClean="0"/>
              <a:t>..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62449BB-DD76-498D-863E-161CB187B0B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122238"/>
            <a:ext cx="7543800" cy="930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900" b="1" dirty="0" err="1" smtClean="0">
                <a:solidFill>
                  <a:srgbClr val="330066"/>
                </a:solidFill>
                <a:ea typeface="Microsoft YaHei" charset="-122"/>
              </a:rPr>
              <a:t>Stagnation</a:t>
            </a:r>
            <a:r>
              <a:rPr lang="tr-TR" sz="3900" b="1" dirty="0" smtClean="0">
                <a:solidFill>
                  <a:srgbClr val="330066"/>
                </a:solidFill>
                <a:ea typeface="Microsoft YaHei" charset="-122"/>
              </a:rPr>
              <a:t>..</a:t>
            </a:r>
            <a:endParaRPr lang="tr-TR" sz="3900" b="1" dirty="0">
              <a:solidFill>
                <a:srgbClr val="330066"/>
              </a:solidFill>
              <a:ea typeface="Microsoft YaHei" charset="-122"/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484784"/>
            <a:ext cx="8147248" cy="46461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 algn="just">
              <a:spcBef>
                <a:spcPts val="6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Greek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problem!</a:t>
            </a:r>
          </a:p>
          <a:p>
            <a:pPr marL="339725" indent="-339725" algn="just">
              <a:spcBef>
                <a:spcPts val="6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Heavy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debt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burden</a:t>
            </a:r>
            <a:endParaRPr lang="tr-TR" sz="2000" dirty="0" smtClean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6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Financial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volatility</a:t>
            </a:r>
            <a:endParaRPr lang="tr-TR" sz="2000" dirty="0" smtClean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6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Political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instability</a:t>
            </a:r>
            <a:endParaRPr lang="tr-TR" sz="2000" dirty="0" smtClean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6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High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budget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deficits</a:t>
            </a:r>
            <a:endParaRPr lang="tr-TR" sz="2000" dirty="0" smtClean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6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Lower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growth</a:t>
            </a:r>
            <a:endParaRPr lang="tr-TR" sz="2000" dirty="0" smtClean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6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Low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potential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output</a:t>
            </a:r>
            <a:endParaRPr lang="tr-TR" sz="2000" dirty="0" smtClean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6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High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unemployment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rates</a:t>
            </a:r>
            <a:endParaRPr lang="tr-TR" sz="2000" dirty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6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Lack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of </a:t>
            </a: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fiscal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union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and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</a:t>
            </a:r>
          </a:p>
          <a:p>
            <a:pPr marL="339725" indent="-339725" algn="just">
              <a:spcBef>
                <a:spcPts val="6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Coordination</a:t>
            </a:r>
            <a:r>
              <a:rPr lang="tr-TR" sz="20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ea typeface="Microsoft YaHei" charset="-122"/>
              </a:rPr>
              <a:t>problems</a:t>
            </a:r>
            <a:endParaRPr lang="tr-TR" sz="2400" dirty="0">
              <a:solidFill>
                <a:srgbClr val="000000"/>
              </a:solidFill>
              <a:ea typeface="Microsoft YaHei" charset="-122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EAA4405-A06A-4EB9-A534-FE009C2B81E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57200" y="122238"/>
            <a:ext cx="7543800" cy="930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900" b="1" dirty="0" err="1" smtClean="0">
                <a:solidFill>
                  <a:srgbClr val="330066"/>
                </a:solidFill>
                <a:ea typeface="Microsoft YaHei" charset="-122"/>
              </a:rPr>
              <a:t>Bad</a:t>
            </a:r>
            <a:r>
              <a:rPr lang="tr-TR" sz="3900" b="1" dirty="0" smtClean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900" b="1" dirty="0" err="1" smtClean="0">
                <a:solidFill>
                  <a:srgbClr val="330066"/>
                </a:solidFill>
                <a:ea typeface="Microsoft YaHei" charset="-122"/>
              </a:rPr>
              <a:t>macro’s</a:t>
            </a:r>
            <a:r>
              <a:rPr lang="tr-TR" sz="3900" b="1" dirty="0" smtClean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900" b="1" dirty="0" err="1">
                <a:solidFill>
                  <a:srgbClr val="330066"/>
                </a:solidFill>
                <a:ea typeface="Microsoft YaHei" charset="-122"/>
              </a:rPr>
              <a:t>for</a:t>
            </a:r>
            <a:r>
              <a:rPr lang="tr-TR" sz="3900" b="1" dirty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900" b="1" dirty="0" smtClean="0">
                <a:solidFill>
                  <a:srgbClr val="330066"/>
                </a:solidFill>
                <a:ea typeface="Microsoft YaHei" charset="-122"/>
              </a:rPr>
              <a:t>EU (2011)</a:t>
            </a:r>
            <a:endParaRPr lang="tr-TR" sz="3900" b="1" dirty="0">
              <a:solidFill>
                <a:srgbClr val="330066"/>
              </a:solidFill>
              <a:ea typeface="Microsoft YaHei" charset="-122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2133600"/>
            <a:ext cx="7570788" cy="3997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39725" algn="just">
              <a:spcBef>
                <a:spcPts val="650"/>
              </a:spcBef>
              <a:buClrTx/>
              <a:buSzPct val="70000"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tr-TR" sz="2000">
                <a:solidFill>
                  <a:srgbClr val="000000"/>
                </a:solidFill>
                <a:ea typeface="Microsoft YaHei" charset="-122"/>
              </a:rPr>
              <a:t>       </a:t>
            </a:r>
            <a:r>
              <a:rPr lang="tr-TR" sz="2400">
                <a:solidFill>
                  <a:srgbClr val="000000"/>
                </a:solidFill>
                <a:ea typeface="Microsoft YaHei" charset="-122"/>
              </a:rPr>
              <a:t>    </a:t>
            </a:r>
          </a:p>
        </p:txBody>
      </p:sp>
      <p:graphicFrame>
        <p:nvGraphicFramePr>
          <p:cNvPr id="22534" name="Group 6"/>
          <p:cNvGraphicFramePr>
            <a:graphicFrameLocks noGrp="1"/>
          </p:cNvGraphicFramePr>
          <p:nvPr/>
        </p:nvGraphicFramePr>
        <p:xfrm>
          <a:off x="641350" y="1484786"/>
          <a:ext cx="7796213" cy="4452465"/>
        </p:xfrm>
        <a:graphic>
          <a:graphicData uri="http://schemas.openxmlformats.org/drawingml/2006/table">
            <a:tbl>
              <a:tblPr/>
              <a:tblGrid>
                <a:gridCol w="1457325"/>
                <a:gridCol w="1481138"/>
                <a:gridCol w="1847850"/>
                <a:gridCol w="1419225"/>
                <a:gridCol w="1590675"/>
              </a:tblGrid>
              <a:tr h="101086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Real GDP Growth Rate (Volume)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Unemployment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 Rate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General Government Gross Debt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(% of GDP)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General Government Deficit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(% of GDP)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CC"/>
                    </a:solidFill>
                  </a:tcPr>
                </a:tc>
              </a:tr>
              <a:tr h="3839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Greece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-6.9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17.7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165.3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-9.1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  <a:tr h="3822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Portugal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-1.6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12.9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107.8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-4.2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22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Spain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0.7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21.7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68.5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-8.5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  <a:tr h="3822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Ireland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0.7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14.4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108.2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-13.1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22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Italy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0.4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8.4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120.1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-3.9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  <a:tr h="3822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Germany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3.0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5.9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81.2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-1.0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22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Latvia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5.5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15.4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42.6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-3.5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  <a:tr h="3822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EU 27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1.5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9.7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82.5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-4.5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22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EU 16 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1.5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10.1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87.4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-4.1</a:t>
                      </a:r>
                    </a:p>
                  </a:txBody>
                  <a:tcPr marL="90000" marR="90000" marT="819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EAA4405-A06A-4EB9-A534-FE009C2B81E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Cultural</a:t>
            </a:r>
            <a:r>
              <a:rPr lang="tr-TR" dirty="0" smtClean="0"/>
              <a:t>-</a:t>
            </a:r>
            <a:r>
              <a:rPr lang="tr-TR" dirty="0" err="1" smtClean="0"/>
              <a:t>social</a:t>
            </a:r>
            <a:r>
              <a:rPr lang="tr-TR" dirty="0" smtClean="0"/>
              <a:t> problem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dirty="0" err="1" smtClean="0"/>
              <a:t>Migration</a:t>
            </a:r>
            <a:r>
              <a:rPr lang="tr-TR" dirty="0" smtClean="0"/>
              <a:t> </a:t>
            </a:r>
            <a:r>
              <a:rPr lang="tr-TR" dirty="0" err="1" smtClean="0"/>
              <a:t>laws</a:t>
            </a:r>
            <a:r>
              <a:rPr lang="tr-TR" dirty="0" smtClean="0"/>
              <a:t> (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allow</a:t>
            </a:r>
            <a:r>
              <a:rPr lang="tr-TR" dirty="0" smtClean="0"/>
              <a:t> “illegal </a:t>
            </a:r>
            <a:r>
              <a:rPr lang="tr-TR" dirty="0" err="1" smtClean="0"/>
              <a:t>migration</a:t>
            </a:r>
            <a:r>
              <a:rPr lang="tr-TR" dirty="0" smtClean="0"/>
              <a:t>”?) </a:t>
            </a:r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integration</a:t>
            </a:r>
            <a:r>
              <a:rPr lang="tr-TR" dirty="0" smtClean="0"/>
              <a:t> (</a:t>
            </a:r>
            <a:r>
              <a:rPr lang="tr-TR" dirty="0" err="1" smtClean="0"/>
              <a:t>homogenization</a:t>
            </a:r>
            <a:r>
              <a:rPr lang="tr-TR" dirty="0" smtClean="0"/>
              <a:t> vs. </a:t>
            </a:r>
            <a:r>
              <a:rPr lang="tr-TR" dirty="0" err="1" smtClean="0"/>
              <a:t>pluralism</a:t>
            </a:r>
            <a:r>
              <a:rPr lang="tr-TR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Nationalism</a:t>
            </a:r>
            <a:r>
              <a:rPr lang="tr-TR" dirty="0" smtClean="0"/>
              <a:t>-</a:t>
            </a:r>
            <a:r>
              <a:rPr lang="tr-TR" dirty="0" err="1" smtClean="0"/>
              <a:t>racism</a:t>
            </a:r>
            <a:r>
              <a:rPr lang="tr-TR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neo</a:t>
            </a:r>
            <a:r>
              <a:rPr lang="tr-TR" dirty="0" smtClean="0"/>
              <a:t>-Nazi </a:t>
            </a:r>
            <a:r>
              <a:rPr lang="tr-TR" dirty="0" err="1" smtClean="0"/>
              <a:t>movements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rise</a:t>
            </a:r>
            <a:r>
              <a:rPr lang="tr-TR" dirty="0" smtClean="0"/>
              <a:t>)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Be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side</a:t>
            </a:r>
            <a:r>
              <a:rPr lang="tr-TR" dirty="0" smtClean="0"/>
              <a:t>: </a:t>
            </a:r>
            <a:r>
              <a:rPr lang="tr-TR" dirty="0" err="1" smtClean="0"/>
              <a:t>moderate</a:t>
            </a:r>
            <a:r>
              <a:rPr lang="tr-TR" dirty="0" smtClean="0"/>
              <a:t>, </a:t>
            </a:r>
            <a:r>
              <a:rPr lang="tr-TR" dirty="0" err="1" smtClean="0"/>
              <a:t>democrat</a:t>
            </a:r>
            <a:r>
              <a:rPr lang="tr-TR" dirty="0" smtClean="0"/>
              <a:t>, </a:t>
            </a:r>
            <a:r>
              <a:rPr lang="tr-TR" dirty="0" err="1" smtClean="0"/>
              <a:t>pluralist</a:t>
            </a:r>
            <a:r>
              <a:rPr lang="tr-TR" dirty="0" smtClean="0"/>
              <a:t>; not </a:t>
            </a:r>
            <a:r>
              <a:rPr lang="tr-TR" dirty="0" err="1" smtClean="0"/>
              <a:t>radical</a:t>
            </a:r>
            <a:r>
              <a:rPr lang="tr-TR" dirty="0" smtClean="0"/>
              <a:t>, anti-</a:t>
            </a:r>
            <a:r>
              <a:rPr lang="tr-TR" dirty="0" err="1" smtClean="0"/>
              <a:t>democrat</a:t>
            </a:r>
            <a:r>
              <a:rPr lang="tr-TR" dirty="0" smtClean="0"/>
              <a:t>, </a:t>
            </a:r>
            <a:r>
              <a:rPr lang="tr-TR" dirty="0" err="1" smtClean="0"/>
              <a:t>racist</a:t>
            </a:r>
            <a:r>
              <a:rPr lang="tr-TR" dirty="0" smtClean="0"/>
              <a:t>, </a:t>
            </a:r>
            <a:r>
              <a:rPr lang="tr-TR" dirty="0" err="1" smtClean="0"/>
              <a:t>isolationist</a:t>
            </a:r>
            <a:r>
              <a:rPr lang="tr-TR" dirty="0" smtClean="0"/>
              <a:t>, </a:t>
            </a:r>
            <a:r>
              <a:rPr lang="tr-TR" dirty="0" err="1" smtClean="0"/>
              <a:t>xenophobic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62449BB-DD76-498D-863E-161CB187B0B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122238"/>
            <a:ext cx="7543800" cy="1677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900" b="1">
                <a:solidFill>
                  <a:srgbClr val="330066"/>
                </a:solidFill>
                <a:ea typeface="Microsoft YaHei" charset="-122"/>
              </a:rPr>
              <a:t>Immigrants, 2008 </a:t>
            </a:r>
            <a:br>
              <a:rPr lang="tr-TR" sz="3900" b="1">
                <a:solidFill>
                  <a:srgbClr val="330066"/>
                </a:solidFill>
                <a:ea typeface="Microsoft YaHei" charset="-122"/>
              </a:rPr>
            </a:br>
            <a:r>
              <a:rPr lang="tr-TR" sz="3900" b="1">
                <a:solidFill>
                  <a:srgbClr val="330066"/>
                </a:solidFill>
                <a:ea typeface="Microsoft YaHei" charset="-122"/>
              </a:rPr>
              <a:t>(per 1000 inhabitants)</a:t>
            </a:r>
            <a:r>
              <a:rPr lang="tr-TR" sz="3900">
                <a:solidFill>
                  <a:srgbClr val="33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 charset="-122"/>
              </a:rPr>
              <a:t> 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989138"/>
            <a:ext cx="7570788" cy="414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979613"/>
            <a:ext cx="7380287" cy="414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EAA4405-A06A-4EB9-A534-FE009C2B81E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57200" y="122238"/>
            <a:ext cx="7543800" cy="10745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900" b="1" dirty="0" err="1">
                <a:solidFill>
                  <a:srgbClr val="330066"/>
                </a:solidFill>
                <a:ea typeface="Microsoft YaHei" charset="-122"/>
              </a:rPr>
              <a:t>Political</a:t>
            </a:r>
            <a:r>
              <a:rPr lang="tr-TR" sz="3900" b="1" dirty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900" b="1" dirty="0" err="1">
                <a:solidFill>
                  <a:srgbClr val="330066"/>
                </a:solidFill>
                <a:ea typeface="Microsoft YaHei" charset="-122"/>
              </a:rPr>
              <a:t>Issues</a:t>
            </a:r>
            <a:r>
              <a:rPr lang="tr-TR" sz="3900" b="1" dirty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900" b="1" dirty="0" err="1">
                <a:solidFill>
                  <a:srgbClr val="330066"/>
                </a:solidFill>
                <a:ea typeface="Microsoft YaHei" charset="-122"/>
              </a:rPr>
              <a:t>and</a:t>
            </a:r>
            <a:r>
              <a:rPr lang="tr-TR" sz="3900" b="1" dirty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900" b="1" dirty="0" err="1" smtClean="0">
                <a:solidFill>
                  <a:srgbClr val="330066"/>
                </a:solidFill>
                <a:ea typeface="Microsoft YaHei" charset="-122"/>
              </a:rPr>
              <a:t>Leadership</a:t>
            </a:r>
            <a:endParaRPr lang="tr-TR" sz="3900" b="1" dirty="0">
              <a:solidFill>
                <a:srgbClr val="330066"/>
              </a:solidFill>
              <a:ea typeface="Microsoft YaHei" charset="-122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1340768"/>
            <a:ext cx="8219256" cy="521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Political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instability</a:t>
            </a:r>
            <a:endParaRPr lang="tr-TR" sz="2400" dirty="0" smtClean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Enlargement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: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vertical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,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horizental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,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or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non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?</a:t>
            </a:r>
            <a:endParaRPr lang="tr-TR" sz="2400" dirty="0" smtClean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Fiscal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union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: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are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we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ready</a:t>
            </a:r>
            <a:endParaRPr lang="tr-TR" sz="2400" dirty="0" smtClean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Future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 of 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Euro-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zone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?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Greek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 in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or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out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?</a:t>
            </a:r>
            <a:endParaRPr lang="tr-TR" sz="2400" dirty="0" smtClean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..</a:t>
            </a:r>
          </a:p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All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requires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“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leadership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”</a:t>
            </a:r>
          </a:p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Strong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endParaRPr lang="tr-TR" sz="2400" dirty="0" smtClean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Charismatic</a:t>
            </a:r>
            <a:endParaRPr lang="tr-TR" sz="2400" dirty="0" smtClean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Courageous</a:t>
            </a:r>
            <a:endParaRPr lang="tr-TR" sz="2400" dirty="0" smtClean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Determined</a:t>
            </a:r>
            <a:endParaRPr lang="tr-TR" sz="2400" dirty="0" smtClean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Ready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to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take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 risk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and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 pay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Microsoft YaHei" charset="-122"/>
              </a:rPr>
              <a:t>price</a:t>
            </a:r>
            <a:endParaRPr lang="tr-TR" sz="2400" dirty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750"/>
              </a:spcBef>
              <a:buClrTx/>
              <a:buSzPct val="7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tr-TR" sz="2400" dirty="0">
              <a:solidFill>
                <a:srgbClr val="000000"/>
              </a:solidFill>
              <a:ea typeface="Microsoft YaHei" charset="-122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EAA4405-A06A-4EB9-A534-FE009C2B81E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dirty="0" err="1" smtClean="0"/>
              <a:t>What’s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matter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EU</a:t>
            </a:r>
            <a:r>
              <a:rPr lang="tr-TR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Sources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What</a:t>
            </a:r>
            <a:r>
              <a:rPr lang="tr-TR" dirty="0" smtClean="0"/>
              <a:t> can be done?</a:t>
            </a:r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62449BB-DD76-498D-863E-161CB187B0B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122238"/>
            <a:ext cx="7543800" cy="6424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900" b="1" dirty="0" err="1" smtClean="0">
                <a:solidFill>
                  <a:srgbClr val="330066"/>
                </a:solidFill>
                <a:ea typeface="Microsoft YaHei" charset="-122"/>
              </a:rPr>
              <a:t>What</a:t>
            </a:r>
            <a:r>
              <a:rPr lang="tr-TR" sz="3900" b="1" dirty="0" smtClean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900" b="1" dirty="0" err="1">
                <a:solidFill>
                  <a:srgbClr val="330066"/>
                </a:solidFill>
                <a:ea typeface="Microsoft YaHei" charset="-122"/>
              </a:rPr>
              <a:t>to</a:t>
            </a:r>
            <a:r>
              <a:rPr lang="tr-TR" sz="3900" b="1" dirty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900" b="1" dirty="0" smtClean="0">
                <a:solidFill>
                  <a:srgbClr val="330066"/>
                </a:solidFill>
                <a:ea typeface="Microsoft YaHei" charset="-122"/>
              </a:rPr>
              <a:t>do?</a:t>
            </a:r>
            <a:endParaRPr lang="tr-TR" sz="3900" b="1" dirty="0">
              <a:solidFill>
                <a:srgbClr val="330066"/>
              </a:solidFill>
              <a:ea typeface="Microsoft YaHei" charset="-122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67544" y="1124744"/>
            <a:ext cx="8219256" cy="5031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200" dirty="0" err="1">
                <a:solidFill>
                  <a:srgbClr val="000000"/>
                </a:solidFill>
                <a:ea typeface="Microsoft YaHei" charset="-122"/>
              </a:rPr>
              <a:t>Leadership</a:t>
            </a:r>
            <a:r>
              <a:rPr lang="tr-TR" sz="2200" dirty="0">
                <a:solidFill>
                  <a:srgbClr val="000000"/>
                </a:solidFill>
                <a:ea typeface="Microsoft YaHei" charset="-122"/>
              </a:rPr>
              <a:t>: EU has </a:t>
            </a:r>
            <a:r>
              <a:rPr lang="tr-TR" sz="2200" dirty="0" err="1">
                <a:solidFill>
                  <a:srgbClr val="000000"/>
                </a:solidFill>
                <a:ea typeface="Microsoft YaHei" charset="-122"/>
              </a:rPr>
              <a:t>to</a:t>
            </a:r>
            <a:r>
              <a:rPr lang="tr-TR" sz="2200" dirty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>
                <a:solidFill>
                  <a:srgbClr val="000000"/>
                </a:solidFill>
                <a:ea typeface="Microsoft YaHei" charset="-122"/>
              </a:rPr>
              <a:t>raise</a:t>
            </a:r>
            <a:r>
              <a:rPr lang="tr-TR" sz="2200" dirty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>
                <a:solidFill>
                  <a:srgbClr val="000000"/>
                </a:solidFill>
                <a:ea typeface="Microsoft YaHei" charset="-122"/>
              </a:rPr>
              <a:t>new</a:t>
            </a:r>
            <a:r>
              <a:rPr lang="tr-TR" sz="2200" dirty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leaders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: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charismatic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, reformist,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ready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to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pay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the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price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of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change</a:t>
            </a:r>
            <a:endParaRPr lang="tr-TR" sz="2200" dirty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200" dirty="0" err="1">
                <a:solidFill>
                  <a:srgbClr val="000000"/>
                </a:solidFill>
                <a:ea typeface="Microsoft YaHei" charset="-122"/>
              </a:rPr>
              <a:t>Aging</a:t>
            </a:r>
            <a:r>
              <a:rPr lang="tr-TR" sz="2200" dirty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population</a:t>
            </a:r>
            <a:r>
              <a:rPr lang="tr-TR" sz="2200" dirty="0">
                <a:solidFill>
                  <a:srgbClr val="000000"/>
                </a:solidFill>
                <a:ea typeface="Microsoft YaHei" charset="-122"/>
              </a:rPr>
              <a:t>: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nothing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much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to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do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except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changing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the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migration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laws</a:t>
            </a:r>
            <a:endParaRPr lang="tr-TR" sz="2200" dirty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Immigration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>
                <a:solidFill>
                  <a:srgbClr val="000000"/>
                </a:solidFill>
                <a:ea typeface="Microsoft YaHei" charset="-122"/>
              </a:rPr>
              <a:t>Issues</a:t>
            </a:r>
            <a:r>
              <a:rPr lang="tr-TR" sz="2200" dirty="0">
                <a:solidFill>
                  <a:srgbClr val="000000"/>
                </a:solidFill>
                <a:ea typeface="Microsoft YaHei" charset="-122"/>
              </a:rPr>
              <a:t>: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allow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labor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mobility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, lift </a:t>
            </a:r>
            <a:r>
              <a:rPr lang="tr-TR" sz="2200" dirty="0" err="1">
                <a:solidFill>
                  <a:srgbClr val="000000"/>
                </a:solidFill>
                <a:ea typeface="Microsoft YaHei" charset="-122"/>
              </a:rPr>
              <a:t>visa</a:t>
            </a:r>
            <a:r>
              <a:rPr lang="tr-TR" sz="2200" dirty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requirements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,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ready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to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share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the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welfare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with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“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others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..”</a:t>
            </a:r>
          </a:p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Integration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problems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: EU has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to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open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doors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for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others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, be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tolerant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,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sensitive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to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plurality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,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freedoms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..</a:t>
            </a:r>
            <a:endParaRPr lang="tr-TR" sz="2200" dirty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Fiscal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>
                <a:solidFill>
                  <a:srgbClr val="000000"/>
                </a:solidFill>
                <a:ea typeface="Microsoft YaHei" charset="-122"/>
              </a:rPr>
              <a:t>u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nion</a:t>
            </a:r>
            <a:r>
              <a:rPr lang="tr-TR" sz="2200" dirty="0">
                <a:solidFill>
                  <a:srgbClr val="000000"/>
                </a:solidFill>
                <a:ea typeface="Microsoft YaHei" charset="-122"/>
              </a:rPr>
              <a:t>: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necessary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if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EU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wants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to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survive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endParaRPr lang="tr-TR" sz="2200" dirty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EU </a:t>
            </a:r>
            <a:r>
              <a:rPr lang="tr-TR" sz="2200" dirty="0">
                <a:solidFill>
                  <a:srgbClr val="000000"/>
                </a:solidFill>
                <a:ea typeface="Microsoft YaHei" charset="-122"/>
              </a:rPr>
              <a:t>has </a:t>
            </a:r>
            <a:r>
              <a:rPr lang="tr-TR" sz="2200" dirty="0" err="1">
                <a:solidFill>
                  <a:srgbClr val="000000"/>
                </a:solidFill>
                <a:ea typeface="Microsoft YaHei" charset="-122"/>
              </a:rPr>
              <a:t>to</a:t>
            </a:r>
            <a:r>
              <a:rPr lang="tr-TR" sz="2200" dirty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>
                <a:solidFill>
                  <a:srgbClr val="000000"/>
                </a:solidFill>
                <a:ea typeface="Microsoft YaHei" charset="-122"/>
              </a:rPr>
              <a:t>review</a:t>
            </a:r>
            <a:r>
              <a:rPr lang="tr-TR" sz="2200" dirty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“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welfare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state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” </a:t>
            </a:r>
            <a:r>
              <a:rPr lang="tr-TR" sz="2200" dirty="0" err="1">
                <a:solidFill>
                  <a:srgbClr val="000000"/>
                </a:solidFill>
                <a:ea typeface="Microsoft YaHei" charset="-122"/>
              </a:rPr>
              <a:t>and</a:t>
            </a:r>
            <a:r>
              <a:rPr lang="tr-TR" sz="2200" dirty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>
                <a:solidFill>
                  <a:srgbClr val="000000"/>
                </a:solidFill>
                <a:ea typeface="Microsoft YaHei" charset="-122"/>
              </a:rPr>
              <a:t>social</a:t>
            </a:r>
            <a:r>
              <a:rPr lang="tr-TR" sz="2200" dirty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>
                <a:solidFill>
                  <a:srgbClr val="000000"/>
                </a:solidFill>
                <a:ea typeface="Microsoft YaHei" charset="-122"/>
              </a:rPr>
              <a:t>security</a:t>
            </a:r>
            <a:r>
              <a:rPr lang="tr-TR" sz="2200" dirty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policies</a:t>
            </a:r>
            <a:endParaRPr lang="tr-TR" sz="2200" dirty="0" smtClean="0">
              <a:solidFill>
                <a:srgbClr val="000000"/>
              </a:solidFill>
              <a:ea typeface="Microsoft YaHei" charset="-122"/>
            </a:endParaRPr>
          </a:p>
          <a:p>
            <a:pPr marL="339725" indent="-339725" algn="just">
              <a:spcBef>
                <a:spcPts val="75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Nationalist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-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racist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trends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: liberal-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democratic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values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,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tolerance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,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alliance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of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civilizations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,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dialogue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,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free</a:t>
            </a:r>
            <a:r>
              <a:rPr lang="tr-TR" sz="22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  <a:ea typeface="Microsoft YaHei" charset="-122"/>
              </a:rPr>
              <a:t>trade</a:t>
            </a:r>
            <a:endParaRPr lang="tr-TR" sz="2200" dirty="0" smtClean="0">
              <a:solidFill>
                <a:srgbClr val="000000"/>
              </a:solidFill>
              <a:ea typeface="Microsoft YaHei" charset="-122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EAA4405-A06A-4EB9-A534-FE009C2B81E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539750" y="1425575"/>
            <a:ext cx="7543800" cy="365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900" b="1" dirty="0" err="1">
                <a:solidFill>
                  <a:srgbClr val="330066"/>
                </a:solidFill>
                <a:ea typeface="Microsoft YaHei" charset="-122"/>
              </a:rPr>
              <a:t>Thank</a:t>
            </a:r>
            <a:r>
              <a:rPr lang="tr-TR" sz="3900" b="1" dirty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900" b="1" dirty="0" err="1">
                <a:solidFill>
                  <a:srgbClr val="330066"/>
                </a:solidFill>
                <a:ea typeface="Microsoft YaHei" charset="-122"/>
              </a:rPr>
              <a:t>You</a:t>
            </a:r>
            <a:r>
              <a:rPr lang="tr-TR" sz="3900" b="1" dirty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900" b="1" dirty="0">
                <a:solidFill>
                  <a:srgbClr val="330066"/>
                </a:solidFill>
                <a:latin typeface="Wingdings" charset="2"/>
                <a:ea typeface="Microsoft YaHei" charset="-122"/>
              </a:rPr>
              <a:t></a:t>
            </a:r>
            <a:br>
              <a:rPr lang="tr-TR" sz="3900" b="1" dirty="0">
                <a:solidFill>
                  <a:srgbClr val="330066"/>
                </a:solidFill>
                <a:latin typeface="Wingdings" charset="2"/>
                <a:ea typeface="Microsoft YaHei" charset="-122"/>
              </a:rPr>
            </a:br>
            <a:r>
              <a:rPr lang="tr-TR" sz="3900" b="1" dirty="0">
                <a:solidFill>
                  <a:srgbClr val="330066"/>
                </a:solidFill>
                <a:latin typeface="Wingdings" charset="2"/>
                <a:ea typeface="Microsoft YaHei" charset="-122"/>
              </a:rPr>
              <a:t/>
            </a:r>
            <a:br>
              <a:rPr lang="tr-TR" sz="3900" b="1" dirty="0">
                <a:solidFill>
                  <a:srgbClr val="330066"/>
                </a:solidFill>
                <a:latin typeface="Wingdings" charset="2"/>
                <a:ea typeface="Microsoft YaHei" charset="-122"/>
              </a:rPr>
            </a:br>
            <a:r>
              <a:rPr lang="tr-TR" sz="3900" b="1" dirty="0">
                <a:solidFill>
                  <a:srgbClr val="7E9CE8"/>
                </a:solidFill>
                <a:latin typeface="Wingdings" charset="2"/>
                <a:ea typeface="Microsoft YaHei" charset="-122"/>
              </a:rPr>
              <a:t/>
            </a:r>
            <a:br>
              <a:rPr lang="tr-TR" sz="3900" b="1" dirty="0">
                <a:solidFill>
                  <a:srgbClr val="7E9CE8"/>
                </a:solidFill>
                <a:latin typeface="Wingdings" charset="2"/>
                <a:ea typeface="Microsoft YaHei" charset="-122"/>
              </a:rPr>
            </a:br>
            <a:r>
              <a:rPr lang="tr-TR" sz="3900" b="1" dirty="0">
                <a:solidFill>
                  <a:srgbClr val="330066"/>
                </a:solidFill>
                <a:ea typeface="Microsoft YaHei" charset="-122"/>
              </a:rPr>
              <a:t>acar.</a:t>
            </a:r>
            <a:r>
              <a:rPr lang="tr-TR" sz="3900" b="1" dirty="0" err="1">
                <a:solidFill>
                  <a:srgbClr val="330066"/>
                </a:solidFill>
                <a:ea typeface="Microsoft YaHei" charset="-122"/>
              </a:rPr>
              <a:t>aksaray</a:t>
            </a:r>
            <a:r>
              <a:rPr lang="tr-TR" sz="3900" b="1" dirty="0">
                <a:solidFill>
                  <a:srgbClr val="330066"/>
                </a:solidFill>
                <a:ea typeface="Microsoft YaHei" charset="-122"/>
              </a:rPr>
              <a:t>.edu.tr</a:t>
            </a:r>
            <a:br>
              <a:rPr lang="tr-TR" sz="3900" b="1" dirty="0">
                <a:solidFill>
                  <a:srgbClr val="330066"/>
                </a:solidFill>
                <a:ea typeface="Microsoft YaHei" charset="-122"/>
              </a:rPr>
            </a:br>
            <a:r>
              <a:rPr lang="tr-TR" sz="3900" b="1" dirty="0">
                <a:solidFill>
                  <a:srgbClr val="330066"/>
                </a:solidFill>
                <a:ea typeface="Microsoft YaHei" charset="-122"/>
              </a:rPr>
              <a:t>acar70@</a:t>
            </a:r>
            <a:r>
              <a:rPr lang="tr-TR" sz="3900" b="1" dirty="0" err="1">
                <a:solidFill>
                  <a:srgbClr val="330066"/>
                </a:solidFill>
                <a:ea typeface="Microsoft YaHei" charset="-122"/>
              </a:rPr>
              <a:t>gmail</a:t>
            </a:r>
            <a:r>
              <a:rPr lang="tr-TR" sz="3900" b="1" dirty="0">
                <a:solidFill>
                  <a:srgbClr val="330066"/>
                </a:solidFill>
                <a:ea typeface="Microsoft YaHei" charset="-122"/>
              </a:rPr>
              <a:t>.com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EAA4405-A06A-4EB9-A534-FE009C2B81E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What’s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matter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dirty="0" smtClean="0"/>
              <a:t>EU is in </a:t>
            </a:r>
            <a:r>
              <a:rPr lang="tr-TR" dirty="0" err="1" smtClean="0"/>
              <a:t>deep</a:t>
            </a:r>
            <a:r>
              <a:rPr lang="tr-TR" dirty="0" smtClean="0"/>
              <a:t> </a:t>
            </a:r>
            <a:r>
              <a:rPr lang="tr-TR" dirty="0" err="1" smtClean="0"/>
              <a:t>crisis</a:t>
            </a:r>
            <a:r>
              <a:rPr lang="tr-TR" dirty="0" smtClean="0"/>
              <a:t>: </a:t>
            </a:r>
            <a:r>
              <a:rPr lang="tr-TR" dirty="0" err="1" smtClean="0"/>
              <a:t>multi</a:t>
            </a:r>
            <a:r>
              <a:rPr lang="tr-TR" dirty="0" smtClean="0"/>
              <a:t>-</a:t>
            </a:r>
            <a:r>
              <a:rPr lang="tr-TR" dirty="0" err="1" smtClean="0"/>
              <a:t>dimensional</a:t>
            </a:r>
            <a:r>
              <a:rPr lang="tr-TR" dirty="0" smtClean="0"/>
              <a:t> problem</a:t>
            </a:r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Economic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Political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Demographic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Cultural</a:t>
            </a:r>
            <a:r>
              <a:rPr lang="tr-TR" dirty="0" smtClean="0"/>
              <a:t>: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integration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62449BB-DD76-498D-863E-161CB187B0B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Sources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problem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dirty="0" err="1" smtClean="0"/>
              <a:t>Philosophical</a:t>
            </a:r>
            <a:r>
              <a:rPr lang="tr-TR" dirty="0" smtClean="0"/>
              <a:t>-</a:t>
            </a:r>
            <a:r>
              <a:rPr lang="tr-TR" dirty="0" err="1" smtClean="0"/>
              <a:t>historical</a:t>
            </a:r>
            <a:r>
              <a:rPr lang="tr-TR" dirty="0" smtClean="0"/>
              <a:t>: </a:t>
            </a:r>
            <a:r>
              <a:rPr lang="tr-TR" dirty="0" err="1" smtClean="0"/>
              <a:t>Ibn</a:t>
            </a:r>
            <a:r>
              <a:rPr lang="tr-TR" dirty="0" smtClean="0"/>
              <a:t> </a:t>
            </a:r>
            <a:r>
              <a:rPr lang="tr-TR" dirty="0" err="1" smtClean="0"/>
              <a:t>Khaldun</a:t>
            </a:r>
            <a:r>
              <a:rPr lang="tr-TR" dirty="0" smtClean="0"/>
              <a:t>, life-</a:t>
            </a:r>
            <a:r>
              <a:rPr lang="tr-TR" dirty="0" err="1" smtClean="0"/>
              <a:t>cycle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civilizations</a:t>
            </a:r>
            <a:r>
              <a:rPr lang="tr-TR" dirty="0" smtClean="0"/>
              <a:t>..</a:t>
            </a:r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Demographic</a:t>
            </a:r>
            <a:r>
              <a:rPr lang="tr-TR" dirty="0" smtClean="0"/>
              <a:t>: </a:t>
            </a:r>
            <a:r>
              <a:rPr lang="tr-TR" dirty="0" err="1" smtClean="0"/>
              <a:t>aging</a:t>
            </a:r>
            <a:r>
              <a:rPr lang="tr-TR" dirty="0" smtClean="0"/>
              <a:t> </a:t>
            </a:r>
            <a:r>
              <a:rPr lang="tr-TR" dirty="0" err="1" smtClean="0"/>
              <a:t>population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Economic</a:t>
            </a:r>
            <a:r>
              <a:rPr lang="tr-TR" dirty="0" smtClean="0"/>
              <a:t>: </a:t>
            </a:r>
            <a:r>
              <a:rPr lang="tr-TR" dirty="0" err="1" smtClean="0"/>
              <a:t>fiscal</a:t>
            </a:r>
            <a:r>
              <a:rPr lang="tr-TR" dirty="0" smtClean="0"/>
              <a:t> </a:t>
            </a:r>
            <a:r>
              <a:rPr lang="tr-TR" dirty="0" err="1" smtClean="0"/>
              <a:t>discipline</a:t>
            </a:r>
            <a:r>
              <a:rPr lang="tr-TR" dirty="0" smtClean="0"/>
              <a:t>, </a:t>
            </a:r>
            <a:r>
              <a:rPr lang="tr-TR" dirty="0" err="1" smtClean="0"/>
              <a:t>heavy</a:t>
            </a:r>
            <a:r>
              <a:rPr lang="tr-TR" dirty="0" smtClean="0"/>
              <a:t> </a:t>
            </a:r>
            <a:r>
              <a:rPr lang="tr-TR" dirty="0" err="1" smtClean="0"/>
              <a:t>debt</a:t>
            </a:r>
            <a:r>
              <a:rPr lang="tr-TR" dirty="0" smtClean="0"/>
              <a:t> </a:t>
            </a:r>
            <a:r>
              <a:rPr lang="tr-TR" dirty="0" err="1" smtClean="0"/>
              <a:t>burden</a:t>
            </a:r>
            <a:r>
              <a:rPr lang="tr-TR" dirty="0" smtClean="0"/>
              <a:t>, </a:t>
            </a:r>
            <a:r>
              <a:rPr lang="tr-TR" dirty="0" err="1" smtClean="0"/>
              <a:t>budget</a:t>
            </a:r>
            <a:r>
              <a:rPr lang="tr-TR" dirty="0" smtClean="0"/>
              <a:t> </a:t>
            </a:r>
            <a:r>
              <a:rPr lang="tr-TR" dirty="0" err="1" smtClean="0"/>
              <a:t>deficits</a:t>
            </a:r>
            <a:r>
              <a:rPr lang="tr-TR" dirty="0" smtClean="0"/>
              <a:t>, </a:t>
            </a:r>
            <a:r>
              <a:rPr lang="tr-TR" dirty="0" err="1" smtClean="0"/>
              <a:t>labor</a:t>
            </a:r>
            <a:r>
              <a:rPr lang="tr-TR" dirty="0" smtClean="0"/>
              <a:t> market </a:t>
            </a:r>
            <a:r>
              <a:rPr lang="tr-TR" dirty="0" err="1" smtClean="0"/>
              <a:t>regulations</a:t>
            </a:r>
            <a:r>
              <a:rPr lang="tr-TR" dirty="0" smtClean="0"/>
              <a:t>, </a:t>
            </a:r>
            <a:r>
              <a:rPr lang="tr-TR" dirty="0" err="1" smtClean="0"/>
              <a:t>stagnation</a:t>
            </a:r>
            <a:r>
              <a:rPr lang="tr-TR" dirty="0" smtClean="0"/>
              <a:t>..</a:t>
            </a:r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Cultural</a:t>
            </a:r>
            <a:r>
              <a:rPr lang="tr-TR" dirty="0" smtClean="0"/>
              <a:t>: </a:t>
            </a:r>
            <a:r>
              <a:rPr lang="tr-TR" dirty="0" err="1" smtClean="0"/>
              <a:t>migration</a:t>
            </a:r>
            <a:r>
              <a:rPr lang="tr-TR" dirty="0" smtClean="0"/>
              <a:t>,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integration</a:t>
            </a:r>
            <a:r>
              <a:rPr lang="tr-TR" dirty="0" smtClean="0"/>
              <a:t>, </a:t>
            </a:r>
            <a:r>
              <a:rPr lang="tr-TR" dirty="0" err="1" smtClean="0"/>
              <a:t>racism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Political</a:t>
            </a:r>
            <a:r>
              <a:rPr lang="tr-TR" dirty="0" smtClean="0"/>
              <a:t>: </a:t>
            </a:r>
            <a:r>
              <a:rPr lang="tr-TR" dirty="0" err="1" smtClean="0"/>
              <a:t>leadership</a:t>
            </a:r>
            <a:r>
              <a:rPr lang="tr-TR" dirty="0" smtClean="0"/>
              <a:t>, </a:t>
            </a:r>
            <a:r>
              <a:rPr lang="tr-TR" dirty="0" err="1" smtClean="0"/>
              <a:t>instability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62449BB-DD76-498D-863E-161CB187B0B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Philosophical</a:t>
            </a:r>
            <a:r>
              <a:rPr lang="tr-TR" dirty="0" smtClean="0"/>
              <a:t>-</a:t>
            </a:r>
            <a:r>
              <a:rPr lang="tr-TR" dirty="0" err="1" smtClean="0"/>
              <a:t>historical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dirty="0" err="1" smtClean="0"/>
              <a:t>Ibn</a:t>
            </a:r>
            <a:r>
              <a:rPr lang="tr-TR" dirty="0" smtClean="0"/>
              <a:t> </a:t>
            </a:r>
            <a:r>
              <a:rPr lang="tr-TR" dirty="0" err="1" smtClean="0"/>
              <a:t>Khaldun</a:t>
            </a:r>
            <a:r>
              <a:rPr lang="tr-TR" dirty="0" smtClean="0"/>
              <a:t>, life-</a:t>
            </a:r>
            <a:r>
              <a:rPr lang="tr-TR" dirty="0" err="1" smtClean="0"/>
              <a:t>cycle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civilizations</a:t>
            </a:r>
            <a:r>
              <a:rPr lang="tr-TR" dirty="0" smtClean="0"/>
              <a:t>..</a:t>
            </a:r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Civilizations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just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beings</a:t>
            </a:r>
            <a:r>
              <a:rPr lang="tr-TR" dirty="0" smtClean="0"/>
              <a:t>…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eternal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Collapse</a:t>
            </a:r>
            <a:r>
              <a:rPr lang="tr-TR" dirty="0" smtClean="0"/>
              <a:t> is </a:t>
            </a:r>
            <a:r>
              <a:rPr lang="tr-TR" dirty="0" err="1" smtClean="0"/>
              <a:t>inevitable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Hegemony</a:t>
            </a:r>
            <a:r>
              <a:rPr lang="tr-TR" dirty="0" smtClean="0"/>
              <a:t> is </a:t>
            </a:r>
            <a:r>
              <a:rPr lang="tr-TR" dirty="0" smtClean="0"/>
              <a:t>“mobile”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Laws</a:t>
            </a:r>
            <a:r>
              <a:rPr lang="tr-TR" dirty="0" smtClean="0"/>
              <a:t> of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..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62449BB-DD76-498D-863E-161CB187B0B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Demographic</a:t>
            </a:r>
            <a:r>
              <a:rPr lang="tr-TR" dirty="0" smtClean="0"/>
              <a:t> problem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dirty="0" err="1" smtClean="0"/>
              <a:t>Aging</a:t>
            </a:r>
            <a:r>
              <a:rPr lang="tr-TR" dirty="0" smtClean="0"/>
              <a:t> </a:t>
            </a:r>
            <a:r>
              <a:rPr lang="tr-TR" dirty="0" err="1" smtClean="0"/>
              <a:t>population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Median</a:t>
            </a:r>
            <a:r>
              <a:rPr lang="tr-TR" dirty="0" smtClean="0"/>
              <a:t> </a:t>
            </a:r>
            <a:r>
              <a:rPr lang="tr-TR" dirty="0" err="1" smtClean="0"/>
              <a:t>age</a:t>
            </a:r>
            <a:r>
              <a:rPr lang="tr-TR" dirty="0" smtClean="0"/>
              <a:t>: 43 (</a:t>
            </a:r>
            <a:r>
              <a:rPr lang="tr-TR" dirty="0" err="1" smtClean="0"/>
              <a:t>Turkey</a:t>
            </a:r>
            <a:r>
              <a:rPr lang="tr-TR" dirty="0" smtClean="0"/>
              <a:t>: 28)</a:t>
            </a:r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Population</a:t>
            </a:r>
            <a:r>
              <a:rPr lang="tr-TR" dirty="0" smtClean="0"/>
              <a:t> is not </a:t>
            </a:r>
            <a:r>
              <a:rPr lang="tr-TR" dirty="0" err="1" smtClean="0"/>
              <a:t>increasing</a:t>
            </a:r>
            <a:r>
              <a:rPr lang="tr-TR" dirty="0" smtClean="0"/>
              <a:t> (</a:t>
            </a:r>
            <a:r>
              <a:rPr lang="tr-TR" dirty="0" err="1" smtClean="0"/>
              <a:t>share</a:t>
            </a:r>
            <a:r>
              <a:rPr lang="tr-TR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Implication</a:t>
            </a:r>
            <a:r>
              <a:rPr lang="tr-TR" dirty="0" smtClean="0"/>
              <a:t>: </a:t>
            </a:r>
            <a:r>
              <a:rPr lang="tr-TR" dirty="0" err="1" smtClean="0"/>
              <a:t>sustainability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security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(</a:t>
            </a:r>
            <a:r>
              <a:rPr lang="tr-TR" dirty="0" err="1" smtClean="0"/>
              <a:t>increasing</a:t>
            </a:r>
            <a:r>
              <a:rPr lang="tr-TR" dirty="0" smtClean="0"/>
              <a:t> </a:t>
            </a:r>
            <a:r>
              <a:rPr lang="tr-TR" sz="3200" dirty="0" err="1" smtClean="0">
                <a:ea typeface="Microsoft YaHei" charset="-122"/>
              </a:rPr>
              <a:t>dependency</a:t>
            </a:r>
            <a:r>
              <a:rPr lang="tr-TR" sz="3200" dirty="0" smtClean="0">
                <a:ea typeface="Microsoft YaHei" charset="-122"/>
              </a:rPr>
              <a:t> </a:t>
            </a:r>
            <a:r>
              <a:rPr lang="tr-TR" sz="3200" dirty="0" err="1">
                <a:ea typeface="Microsoft YaHei" charset="-122"/>
              </a:rPr>
              <a:t>ratio</a:t>
            </a:r>
            <a:r>
              <a:rPr lang="tr-TR" sz="3200" dirty="0">
                <a:ea typeface="Microsoft YaHei" charset="-122"/>
              </a:rPr>
              <a:t> </a:t>
            </a:r>
            <a:r>
              <a:rPr lang="tr-TR" sz="3200" dirty="0" smtClean="0">
                <a:ea typeface="Microsoft YaHei" charset="-122"/>
              </a:rPr>
              <a:t>=&gt; </a:t>
            </a:r>
            <a:r>
              <a:rPr lang="tr-TR" sz="3200" dirty="0" err="1" smtClean="0">
                <a:ea typeface="Microsoft YaHei" charset="-122"/>
              </a:rPr>
              <a:t>higher</a:t>
            </a:r>
            <a:r>
              <a:rPr lang="tr-TR" sz="3200" dirty="0" smtClean="0">
                <a:ea typeface="Microsoft YaHei" charset="-122"/>
              </a:rPr>
              <a:t> </a:t>
            </a:r>
            <a:r>
              <a:rPr lang="tr-TR" sz="3200" dirty="0" err="1" smtClean="0">
                <a:ea typeface="Microsoft YaHei" charset="-122"/>
              </a:rPr>
              <a:t>burden</a:t>
            </a:r>
            <a:r>
              <a:rPr lang="tr-TR" sz="3200" dirty="0" smtClean="0">
                <a:ea typeface="Microsoft YaHei" charset="-122"/>
              </a:rPr>
              <a:t> on </a:t>
            </a:r>
            <a:r>
              <a:rPr lang="tr-TR" sz="3200" dirty="0" err="1">
                <a:ea typeface="Microsoft YaHei" charset="-122"/>
              </a:rPr>
              <a:t>working</a:t>
            </a:r>
            <a:r>
              <a:rPr lang="tr-TR" sz="3200" dirty="0">
                <a:ea typeface="Microsoft YaHei" charset="-122"/>
              </a:rPr>
              <a:t> </a:t>
            </a:r>
            <a:r>
              <a:rPr lang="tr-TR" sz="3200" dirty="0" err="1" smtClean="0">
                <a:ea typeface="Microsoft YaHei" charset="-122"/>
              </a:rPr>
              <a:t>population</a:t>
            </a:r>
            <a:r>
              <a:rPr lang="tr-TR" sz="3200" dirty="0" smtClean="0">
                <a:ea typeface="Microsoft YaHei" charset="-122"/>
              </a:rPr>
              <a:t> =&gt; </a:t>
            </a:r>
            <a:r>
              <a:rPr lang="tr-TR" sz="3200" dirty="0" err="1" smtClean="0">
                <a:ea typeface="Microsoft YaHei" charset="-122"/>
              </a:rPr>
              <a:t>more</a:t>
            </a:r>
            <a:r>
              <a:rPr lang="tr-TR" sz="3200" dirty="0" smtClean="0">
                <a:ea typeface="Microsoft YaHei" charset="-122"/>
              </a:rPr>
              <a:t> </a:t>
            </a:r>
            <a:r>
              <a:rPr lang="tr-TR" sz="3200" dirty="0" err="1" smtClean="0">
                <a:ea typeface="Microsoft YaHei" charset="-122"/>
              </a:rPr>
              <a:t>resources</a:t>
            </a:r>
            <a:r>
              <a:rPr lang="tr-TR" sz="3200" dirty="0" smtClean="0">
                <a:ea typeface="Microsoft YaHei" charset="-122"/>
              </a:rPr>
              <a:t> </a:t>
            </a:r>
            <a:r>
              <a:rPr lang="tr-TR" sz="3200" dirty="0" err="1">
                <a:ea typeface="Microsoft YaHei" charset="-122"/>
              </a:rPr>
              <a:t>to</a:t>
            </a:r>
            <a:r>
              <a:rPr lang="tr-TR" sz="3200" dirty="0">
                <a:ea typeface="Microsoft YaHei" charset="-122"/>
              </a:rPr>
              <a:t> </a:t>
            </a:r>
            <a:r>
              <a:rPr lang="tr-TR" sz="3200" dirty="0" err="1" smtClean="0">
                <a:ea typeface="Microsoft YaHei" charset="-122"/>
              </a:rPr>
              <a:t>non</a:t>
            </a:r>
            <a:r>
              <a:rPr lang="tr-TR" sz="3200" dirty="0" smtClean="0">
                <a:ea typeface="Microsoft YaHei" charset="-122"/>
              </a:rPr>
              <a:t>-</a:t>
            </a:r>
            <a:r>
              <a:rPr lang="tr-TR" sz="3200" dirty="0" err="1" smtClean="0">
                <a:ea typeface="Microsoft YaHei" charset="-122"/>
              </a:rPr>
              <a:t>employed</a:t>
            </a:r>
            <a:r>
              <a:rPr lang="tr-TR" sz="3200" dirty="0" smtClean="0">
                <a:ea typeface="Microsoft YaHei" charset="-122"/>
              </a:rPr>
              <a:t> </a:t>
            </a:r>
            <a:r>
              <a:rPr lang="tr-TR" sz="3200" dirty="0" err="1">
                <a:ea typeface="Microsoft YaHei" charset="-122"/>
              </a:rPr>
              <a:t>population</a:t>
            </a:r>
            <a:r>
              <a:rPr lang="tr-TR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62449BB-DD76-498D-863E-161CB187B0B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122239"/>
            <a:ext cx="7543800" cy="7144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600" b="1" dirty="0" err="1" smtClean="0">
                <a:solidFill>
                  <a:srgbClr val="330066"/>
                </a:solidFill>
                <a:ea typeface="Microsoft YaHei" charset="-122"/>
              </a:rPr>
              <a:t>Population</a:t>
            </a:r>
            <a:r>
              <a:rPr lang="tr-TR" sz="3600" b="1" dirty="0" smtClean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600" b="1" dirty="0" err="1" smtClean="0">
                <a:solidFill>
                  <a:srgbClr val="330066"/>
                </a:solidFill>
                <a:ea typeface="Microsoft YaHei" charset="-122"/>
              </a:rPr>
              <a:t>trends</a:t>
            </a:r>
            <a:endParaRPr lang="tr-TR" sz="3600" b="1" dirty="0">
              <a:solidFill>
                <a:srgbClr val="330066"/>
              </a:solidFill>
              <a:ea typeface="Microsoft YaHei" charset="-122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052736"/>
            <a:ext cx="8208714" cy="5328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EAA4405-A06A-4EB9-A534-FE009C2B81E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122238"/>
            <a:ext cx="7543800" cy="1317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600" b="1">
                <a:solidFill>
                  <a:srgbClr val="330066"/>
                </a:solidFill>
                <a:ea typeface="Microsoft YaHei" charset="-122"/>
              </a:rPr>
              <a:t>Population (1960=100) 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450" y="2160588"/>
            <a:ext cx="7600950" cy="360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EAA4405-A06A-4EB9-A534-FE009C2B81E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-58738"/>
            <a:ext cx="7543800" cy="1677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3000" b="1" dirty="0" err="1">
                <a:solidFill>
                  <a:srgbClr val="330066"/>
                </a:solidFill>
                <a:ea typeface="Microsoft YaHei" charset="-122"/>
              </a:rPr>
              <a:t>Population</a:t>
            </a:r>
            <a:r>
              <a:rPr lang="tr-TR" sz="3000" b="1" dirty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000" b="1" dirty="0" err="1">
                <a:solidFill>
                  <a:srgbClr val="330066"/>
                </a:solidFill>
                <a:ea typeface="Microsoft YaHei" charset="-122"/>
              </a:rPr>
              <a:t>Structure</a:t>
            </a:r>
            <a:r>
              <a:rPr lang="tr-TR" sz="3000" b="1" dirty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000" b="1" dirty="0" err="1">
                <a:solidFill>
                  <a:srgbClr val="330066"/>
                </a:solidFill>
                <a:ea typeface="Microsoft YaHei" charset="-122"/>
              </a:rPr>
              <a:t>by</a:t>
            </a:r>
            <a:r>
              <a:rPr lang="tr-TR" sz="3000" b="1" dirty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000" b="1" dirty="0" err="1">
                <a:solidFill>
                  <a:srgbClr val="330066"/>
                </a:solidFill>
                <a:ea typeface="Microsoft YaHei" charset="-122"/>
              </a:rPr>
              <a:t>Major</a:t>
            </a:r>
            <a:r>
              <a:rPr lang="tr-TR" sz="3000" b="1" dirty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000" b="1" dirty="0" err="1">
                <a:solidFill>
                  <a:srgbClr val="330066"/>
                </a:solidFill>
                <a:ea typeface="Microsoft YaHei" charset="-122"/>
              </a:rPr>
              <a:t>Age</a:t>
            </a:r>
            <a:r>
              <a:rPr lang="tr-TR" sz="3000" b="1" dirty="0">
                <a:solidFill>
                  <a:srgbClr val="330066"/>
                </a:solidFill>
                <a:ea typeface="Microsoft YaHei" charset="-122"/>
              </a:rPr>
              <a:t> </a:t>
            </a:r>
            <a:r>
              <a:rPr lang="tr-TR" sz="3000" b="1" dirty="0" err="1">
                <a:solidFill>
                  <a:srgbClr val="330066"/>
                </a:solidFill>
                <a:ea typeface="Microsoft YaHei" charset="-122"/>
              </a:rPr>
              <a:t>Groups</a:t>
            </a:r>
            <a:r>
              <a:rPr lang="tr-TR" sz="3000" b="1" dirty="0">
                <a:solidFill>
                  <a:srgbClr val="330066"/>
                </a:solidFill>
                <a:ea typeface="Microsoft YaHei" charset="-122"/>
              </a:rPr>
              <a:t>, EU 27 </a:t>
            </a:r>
            <a:r>
              <a:rPr lang="tr-TR" sz="3000" b="1" dirty="0" smtClean="0">
                <a:solidFill>
                  <a:srgbClr val="330066"/>
                </a:solidFill>
                <a:ea typeface="Microsoft YaHei" charset="-122"/>
              </a:rPr>
              <a:t>(% of </a:t>
            </a:r>
            <a:r>
              <a:rPr lang="tr-TR" sz="3000" b="1" dirty="0">
                <a:solidFill>
                  <a:srgbClr val="330066"/>
                </a:solidFill>
                <a:ea typeface="Microsoft YaHei" charset="-122"/>
              </a:rPr>
              <a:t>total </a:t>
            </a:r>
            <a:r>
              <a:rPr lang="tr-TR" sz="3000" b="1" dirty="0" err="1" smtClean="0">
                <a:solidFill>
                  <a:srgbClr val="330066"/>
                </a:solidFill>
                <a:ea typeface="Microsoft YaHei" charset="-122"/>
              </a:rPr>
              <a:t>population</a:t>
            </a:r>
            <a:r>
              <a:rPr lang="tr-TR" sz="3000" b="1" dirty="0">
                <a:solidFill>
                  <a:srgbClr val="330066"/>
                </a:solidFill>
                <a:ea typeface="Microsoft YaHei" charset="-122"/>
              </a:rPr>
              <a:t>)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00224"/>
            <a:ext cx="8352730" cy="47251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5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EAA4405-A06A-4EB9-A534-FE009C2B81E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4146</TotalTime>
  <Words>638</Words>
  <Application>Microsoft Office PowerPoint</Application>
  <PresentationFormat>Ekran Gösterisi (4:3)</PresentationFormat>
  <Paragraphs>176</Paragraphs>
  <Slides>21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21</vt:i4>
      </vt:variant>
    </vt:vector>
  </HeadingPairs>
  <TitlesOfParts>
    <vt:vector size="23" baseType="lpstr">
      <vt:lpstr>Ofis Teması</vt:lpstr>
      <vt:lpstr>Ofis Teması</vt:lpstr>
      <vt:lpstr>Slayt 1</vt:lpstr>
      <vt:lpstr>plan</vt:lpstr>
      <vt:lpstr>What’s the matter?</vt:lpstr>
      <vt:lpstr>Sources of the problem</vt:lpstr>
      <vt:lpstr>Philosophical-historical</vt:lpstr>
      <vt:lpstr>Demographic problem</vt:lpstr>
      <vt:lpstr>Slayt 7</vt:lpstr>
      <vt:lpstr>Slayt 8</vt:lpstr>
      <vt:lpstr>Slayt 9</vt:lpstr>
      <vt:lpstr>Slayt 10</vt:lpstr>
      <vt:lpstr>Slayt 11</vt:lpstr>
      <vt:lpstr>Slayt 12</vt:lpstr>
      <vt:lpstr>Slayt 13</vt:lpstr>
      <vt:lpstr>Economic problem</vt:lpstr>
      <vt:lpstr>Slayt 15</vt:lpstr>
      <vt:lpstr>Slayt 16</vt:lpstr>
      <vt:lpstr>Cultural-social problem</vt:lpstr>
      <vt:lpstr>Slayt 18</vt:lpstr>
      <vt:lpstr>Slayt 19</vt:lpstr>
      <vt:lpstr>Slayt 20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DÜNYA EKONOMİSİ</dc:title>
  <dc:creator>cbox</dc:creator>
  <cp:lastModifiedBy>Mustafa Acar</cp:lastModifiedBy>
  <cp:revision>122</cp:revision>
  <cp:lastPrinted>1601-01-01T00:00:00Z</cp:lastPrinted>
  <dcterms:created xsi:type="dcterms:W3CDTF">2011-12-01T10:29:27Z</dcterms:created>
  <dcterms:modified xsi:type="dcterms:W3CDTF">2012-05-22T16:00:23Z</dcterms:modified>
</cp:coreProperties>
</file>