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74" r:id="rId10"/>
    <p:sldId id="266" r:id="rId11"/>
    <p:sldId id="267" r:id="rId12"/>
    <p:sldId id="265" r:id="rId13"/>
    <p:sldId id="275" r:id="rId14"/>
    <p:sldId id="276" r:id="rId15"/>
    <p:sldId id="277" r:id="rId16"/>
    <p:sldId id="273" r:id="rId17"/>
    <p:sldId id="278" r:id="rId18"/>
    <p:sldId id="280" r:id="rId19"/>
    <p:sldId id="290" r:id="rId20"/>
    <p:sldId id="281" r:id="rId21"/>
    <p:sldId id="282" r:id="rId22"/>
    <p:sldId id="291" r:id="rId23"/>
    <p:sldId id="292" r:id="rId24"/>
    <p:sldId id="284" r:id="rId25"/>
    <p:sldId id="289" r:id="rId26"/>
    <p:sldId id="293" r:id="rId27"/>
    <p:sldId id="268" r:id="rId28"/>
    <p:sldId id="294" r:id="rId29"/>
    <p:sldId id="295" r:id="rId30"/>
    <p:sldId id="296" r:id="rId31"/>
    <p:sldId id="297" r:id="rId32"/>
    <p:sldId id="298" r:id="rId33"/>
    <p:sldId id="299" r:id="rId34"/>
    <p:sldId id="269" r:id="rId35"/>
    <p:sldId id="270" r:id="rId36"/>
    <p:sldId id="300" r:id="rId37"/>
    <p:sldId id="271" r:id="rId38"/>
    <p:sldId id="272" r:id="rId39"/>
    <p:sldId id="315" r:id="rId40"/>
    <p:sldId id="316" r:id="rId41"/>
    <p:sldId id="318" r:id="rId42"/>
    <p:sldId id="301" r:id="rId43"/>
    <p:sldId id="287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2" r:id="rId53"/>
    <p:sldId id="313" r:id="rId54"/>
    <p:sldId id="317" r:id="rId55"/>
    <p:sldId id="310" r:id="rId56"/>
    <p:sldId id="314" r:id="rId57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1D323D7-F389-4A53-8C7F-F7074811447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40FB330-C0F7-40D6-A5CF-0C5838BC5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46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58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63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01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56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59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97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5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8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19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55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16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1D78-790E-406D-9D73-28E2BF5DACA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FFAA-E2A0-4907-955F-74A32CA15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lgrigoriev@hse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vashchenko@rosenergo.gov.ru" TargetMode="External"/><Relationship Id="rId5" Type="http://schemas.openxmlformats.org/officeDocument/2006/relationships/hyperlink" Target="mailto:ivashchenko.aleksey@gmail.com" TargetMode="External"/><Relationship Id="rId4" Type="http://schemas.openxmlformats.org/officeDocument/2006/relationships/hyperlink" Target="mailto:grigoriev@rosenergo.gov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7522"/>
            <a:ext cx="9144000" cy="240065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Candara" pitchFamily="34" charset="0"/>
              </a:rPr>
              <a:t>«Мягкая рецессия» 2012 г.,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latin typeface="Candara" pitchFamily="34" charset="0"/>
              </a:rPr>
              <a:t>д</a:t>
            </a:r>
            <a:r>
              <a:rPr lang="ru-RU" sz="3600" b="1" dirty="0" smtClean="0">
                <a:solidFill>
                  <a:schemeClr val="bg1"/>
                </a:solidFill>
                <a:latin typeface="Candara" pitchFamily="34" charset="0"/>
              </a:rPr>
              <a:t>олговой кризис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dirty="0">
                <a:solidFill>
                  <a:schemeClr val="bg1"/>
                </a:solidFill>
                <a:latin typeface="Candara" pitchFamily="34" charset="0"/>
              </a:rPr>
              <a:t>и</a:t>
            </a:r>
            <a:r>
              <a:rPr lang="ru-RU" sz="2800" dirty="0" smtClean="0">
                <a:solidFill>
                  <a:schemeClr val="bg1"/>
                </a:solidFill>
                <a:latin typeface="Candara" pitchFamily="34" charset="0"/>
              </a:rPr>
              <a:t> другие тенденции мировой экономики </a:t>
            </a:r>
            <a:endParaRPr lang="ru-RU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4427250"/>
            <a:ext cx="8712968" cy="1661993"/>
            <a:chOff x="251520" y="4221088"/>
            <a:chExt cx="8712968" cy="1661993"/>
          </a:xfrm>
        </p:grpSpPr>
        <p:sp>
          <p:nvSpPr>
            <p:cNvPr id="3" name="TextBox 2"/>
            <p:cNvSpPr txBox="1"/>
            <p:nvPr/>
          </p:nvSpPr>
          <p:spPr>
            <a:xfrm>
              <a:off x="251520" y="4221088"/>
              <a:ext cx="8712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latin typeface="Candara" pitchFamily="34" charset="0"/>
                </a:rPr>
                <a:t>Зав. кафедрой Мировой Экономики факультета МЭМП НИУ-ВШЭ,</a:t>
              </a:r>
              <a:br>
                <a:rPr lang="ru-RU" sz="1400" b="1" dirty="0" smtClean="0">
                  <a:latin typeface="Candara" pitchFamily="34" charset="0"/>
                </a:rPr>
              </a:br>
              <a:r>
                <a:rPr lang="ru-RU" sz="1400" b="1" dirty="0" smtClean="0">
                  <a:latin typeface="Candara" pitchFamily="34" charset="0"/>
                </a:rPr>
                <a:t>зам. генерального директора Российского Энергетического Агентства,</a:t>
              </a:r>
              <a:br>
                <a:rPr lang="ru-RU" sz="1400" b="1" dirty="0" smtClean="0">
                  <a:latin typeface="Candara" pitchFamily="34" charset="0"/>
                </a:rPr>
              </a:br>
              <a:r>
                <a:rPr lang="ru-RU" sz="1400" b="1" dirty="0" smtClean="0">
                  <a:latin typeface="Candara" pitchFamily="34" charset="0"/>
                </a:rPr>
                <a:t>профессор   </a:t>
              </a:r>
              <a:r>
                <a:rPr lang="ru-RU" sz="2000" b="1" dirty="0" smtClean="0">
                  <a:latin typeface="Candara" pitchFamily="34" charset="0"/>
                </a:rPr>
                <a:t>Л.М. Григорьев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520" y="5267528"/>
              <a:ext cx="87129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latin typeface="Candara" pitchFamily="34" charset="0"/>
                </a:rPr>
                <a:t>Начальник отдела Макроэкономического анализа  Российского Энергетического Агентства</a:t>
              </a:r>
              <a:r>
                <a:rPr lang="ru-RU" b="1" dirty="0">
                  <a:latin typeface="Candara" pitchFamily="34" charset="0"/>
                </a:rPr>
                <a:t/>
              </a:r>
              <a:br>
                <a:rPr lang="ru-RU" b="1" dirty="0">
                  <a:latin typeface="Candara" pitchFamily="34" charset="0"/>
                </a:rPr>
              </a:br>
              <a:r>
                <a:rPr lang="ru-RU" sz="2000" b="1" dirty="0" smtClean="0">
                  <a:latin typeface="Candara" pitchFamily="34" charset="0"/>
                </a:rPr>
                <a:t>А. Иващенко</a:t>
              </a:r>
              <a:endParaRPr lang="ru-RU" sz="2000" b="1" dirty="0">
                <a:latin typeface="Candar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56642" y="624389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ndara" pitchFamily="34" charset="0"/>
              </a:rPr>
              <a:t>26 марта 2012 г.</a:t>
            </a:r>
            <a:br>
              <a:rPr lang="ru-RU" sz="1600" dirty="0" smtClean="0">
                <a:latin typeface="Candara" pitchFamily="34" charset="0"/>
              </a:rPr>
            </a:br>
            <a:r>
              <a:rPr lang="ru-RU" sz="1600" dirty="0" smtClean="0">
                <a:latin typeface="Candara" pitchFamily="34" charset="0"/>
              </a:rPr>
              <a:t>Рига, Латвия</a:t>
            </a:r>
            <a:endParaRPr lang="ru-RU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9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Thomson Reuters Datastream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10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Прирост ВВП Китая, разложенный по компонентам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ВВП – % к предыдущему году, компоненты – п.п.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2656" y="891256"/>
            <a:ext cx="8578688" cy="5607454"/>
            <a:chOff x="282656" y="891256"/>
            <a:chExt cx="8578688" cy="56074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56" y="891256"/>
              <a:ext cx="8578688" cy="560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27584" y="1124744"/>
              <a:ext cx="3168352" cy="58477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Антикризисная политика в Китае – это накачивание инвестиций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884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Thomson Reuters Datastream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11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Товарный экспорт и импорт Китая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млрд. долл. США в месяц, сезонно сглаженные данные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5280" y="917070"/>
            <a:ext cx="8496944" cy="5554022"/>
            <a:chOff x="305280" y="917070"/>
            <a:chExt cx="8496944" cy="555402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80" y="917070"/>
              <a:ext cx="8496944" cy="5554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43608" y="1111076"/>
              <a:ext cx="4536504" cy="58477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В феврале 2012 г. торговый баланс Китая впервые за последнее десятилетие стал отрицательным. </a:t>
              </a:r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80112" y="3933056"/>
              <a:ext cx="2880320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Правда, данные китайской торговой статистики за первые два месяца года не всегда показательны.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822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национальные статистические ведомства,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12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Объем промпроизводства </a:t>
            </a:r>
            <a:r>
              <a:rPr lang="en-US" sz="2800" b="1" cap="small" dirty="0" smtClean="0">
                <a:latin typeface="Candara" pitchFamily="34" charset="0"/>
              </a:rPr>
              <a:t>| </a:t>
            </a:r>
            <a:r>
              <a:rPr lang="ru-RU" sz="2800" b="1" cap="small" dirty="0" smtClean="0">
                <a:latin typeface="Candara" pitchFamily="34" charset="0"/>
              </a:rPr>
              <a:t>развитые страны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2 квартал 2008 г. = 100; янв. 2006 г. – янв. 2012 г.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60" y="895704"/>
            <a:ext cx="847286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71600" y="3140968"/>
            <a:ext cx="3314648" cy="156966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Ни одна из крупнейших развитых стран не вышла на предкризисный уровень промышленного производства. В Европе с середины 2011 г. наблюдается промышленная рецессия.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0662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World Bank GEM Database</a:t>
            </a:r>
            <a:r>
              <a:rPr lang="ru-RU" sz="1400" i="1" dirty="0" smtClean="0"/>
              <a:t>, </a:t>
            </a:r>
            <a:r>
              <a:rPr lang="en-US" sz="1400" i="1" dirty="0" smtClean="0"/>
              <a:t>Thomson Reuters Datastream, </a:t>
            </a:r>
            <a:r>
              <a:rPr lang="ru-RU" sz="1400" i="1" dirty="0" smtClean="0"/>
              <a:t>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13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Объем промпроизводства </a:t>
            </a:r>
            <a:r>
              <a:rPr lang="en-US" sz="2800" b="1" cap="small" dirty="0" smtClean="0">
                <a:latin typeface="Candara" pitchFamily="34" charset="0"/>
              </a:rPr>
              <a:t>| </a:t>
            </a:r>
            <a:r>
              <a:rPr lang="ru-RU" sz="2800" b="1" cap="small" dirty="0" smtClean="0">
                <a:latin typeface="Candara" pitchFamily="34" charset="0"/>
              </a:rPr>
              <a:t>развивающиеся страны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 2 квартал 2008 г. = 100; янв. 2006 г. – дек. 2011 г.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925200"/>
            <a:ext cx="8402892" cy="5493097"/>
            <a:chOff x="323528" y="925200"/>
            <a:chExt cx="8402892" cy="549309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925200"/>
              <a:ext cx="8402892" cy="5493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331640" y="1412776"/>
              <a:ext cx="3526112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Промышленное  производство в крупнейших развивающихся странах, за исключением Китая, также практически не выросло в 2011 г.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900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ООН,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14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Объем экспорта в сопоставимых ценах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2008 г. = 100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4513" y="894864"/>
            <a:ext cx="8525098" cy="5576228"/>
            <a:chOff x="324513" y="894864"/>
            <a:chExt cx="8525098" cy="557622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13" y="894864"/>
              <a:ext cx="8525098" cy="5576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52120" y="3789040"/>
              <a:ext cx="2664296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 итогам 2011 г. мировая торговля, скорее всего, превысила уровень 2008 г. в сопоставимых ценах.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334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МВФ,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15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Индексы цен на сырьевые товары (МВФ)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2 кв. 2008 г. = 100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7729" y="908720"/>
            <a:ext cx="8508542" cy="5550817"/>
            <a:chOff x="317729" y="908720"/>
            <a:chExt cx="8508542" cy="555081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29" y="908720"/>
              <a:ext cx="8508542" cy="5550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87624" y="1052736"/>
              <a:ext cx="3744416" cy="132343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На фоне промышленного замедления в развитых странах сырьевые цены во второй половине 2011 г. снизились до предкризисных и даже более низких уровней.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043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00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Candar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8867749"/>
              </p:ext>
            </p:extLst>
          </p:nvPr>
        </p:nvGraphicFramePr>
        <p:xfrm>
          <a:off x="395536" y="1052736"/>
          <a:ext cx="8352928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848872"/>
              </a:tblGrid>
              <a:tr h="720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Мировая экономическая конъюнктура в начале 2012 г.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Далеко ли до стабильного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роста?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Глобальные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дисбалансы: возникновение и эволюция в кризис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Метаморфозы европейской экономики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чем причина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структурных проблем?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Долговой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кризис как ключевой фактор риска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16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2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Euromonitor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17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Сальдо текущего счета платежного баланса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развитые и развивающиеся страны, % ВВП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0134"/>
            <a:ext cx="8466212" cy="552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06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Euromonitor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18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Сальдо текущего счета платежного баланса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США и Китай, % ВВП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4650" y="908720"/>
            <a:ext cx="8514700" cy="5554834"/>
            <a:chOff x="314650" y="908720"/>
            <a:chExt cx="8514700" cy="5554834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50" y="908720"/>
              <a:ext cx="8514700" cy="5554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59632" y="1340768"/>
              <a:ext cx="3744416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Текущие дисбалансы между США и Китаем служат отправной точкой в построении гипотезы о «глобальном избытке сбережений».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223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19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00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Candara" pitchFamily="34" charset="0"/>
              </a:rPr>
              <a:t>Финансовые ресурсы открытой экономики</a:t>
            </a:r>
            <a:endParaRPr lang="ru-RU" sz="3200" b="1" cap="small" dirty="0">
              <a:latin typeface="Candar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23528" y="845590"/>
                <a:ext cx="8568952" cy="5535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Располагаемые доходы экономических агентов за вычетом конечного потребления равны национальным сбережениям: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нац</m:t>
                        </m:r>
                      </m:sub>
                    </m:sSub>
                  </m:oMath>
                </a14:m>
                <a:r>
                  <a:rPr lang="ru-RU" sz="1600" dirty="0" smtClean="0"/>
                  <a:t>. Национальные сбережения складываются из частных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частн.</m:t>
                        </m:r>
                      </m:sub>
                    </m:sSub>
                  </m:oMath>
                </a14:m>
                <a:r>
                  <a:rPr lang="ru-RU" sz="1600" dirty="0" smtClean="0"/>
                  <a:t> и государственных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гос.</m:t>
                        </m:r>
                      </m:sub>
                    </m:sSub>
                  </m:oMath>
                </a14:m>
                <a:r>
                  <a:rPr lang="ru-RU" sz="1600" dirty="0" smtClean="0"/>
                  <a:t>:</a:t>
                </a:r>
                <a:endParaRPr lang="en-US" sz="1600" dirty="0" smtClean="0"/>
              </a:p>
              <a:p>
                <a:pPr algn="ctr">
                  <a:spcAft>
                    <a:spcPts val="600"/>
                  </a:spcAft>
                  <a:tabLst>
                    <a:tab pos="88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нац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частн.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гос.</m:t>
                        </m:r>
                      </m:sub>
                    </m:sSub>
                  </m:oMath>
                </a14:m>
                <a:r>
                  <a:rPr lang="ru-RU" sz="1600" dirty="0" smtClean="0"/>
                  <a:t>. </a:t>
                </a:r>
                <a:endParaRPr lang="en-US" sz="1600" dirty="0" smtClean="0"/>
              </a:p>
              <a:p>
                <a:pPr marL="285750" indent="-285750"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/>
                  <a:t>Если</a:t>
                </a:r>
                <a:r>
                  <a:rPr lang="ru-RU" sz="1600" dirty="0" smtClean="0"/>
                  <a:t> определить гос. сбережения как сальдо бюджета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𝑇</m:t>
                    </m:r>
                    <m:r>
                      <a:rPr lang="en-US" sz="1600" b="0" i="1" smtClean="0">
                        <a:latin typeface="Cambria Math"/>
                      </a:rPr>
                      <m:t>−</m:t>
                    </m:r>
                    <m:r>
                      <a:rPr lang="en-US" sz="1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ru-RU" sz="1600" dirty="0" smtClean="0"/>
                  <a:t>, то последнее равенство преобразуется к виду:</a:t>
                </a:r>
                <a:endParaRPr lang="en-US" sz="1600" dirty="0" smtClean="0"/>
              </a:p>
              <a:p>
                <a:pPr algn="ctr">
                  <a:spcAft>
                    <a:spcPts val="600"/>
                  </a:spcAft>
                  <a:tabLst>
                    <a:tab pos="88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нац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частн.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latin typeface="Cambria Math"/>
                      </a:rPr>
                      <m:t>𝑇</m:t>
                    </m:r>
                    <m:r>
                      <a:rPr lang="en-US" sz="1600" b="0" i="1" smtClean="0">
                        <a:latin typeface="Cambria Math"/>
                      </a:rPr>
                      <m:t>−</m:t>
                    </m:r>
                    <m:r>
                      <a:rPr lang="en-US" sz="1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ru-RU" sz="1600" dirty="0" smtClean="0"/>
                  <a:t>.</a:t>
                </a:r>
              </a:p>
              <a:p>
                <a:pPr marL="266700" indent="-266700"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На что тратятся национальные сбережения? На инвестиции внутри страны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ru-RU" sz="1600" dirty="0" smtClean="0"/>
                  <a:t> и на оплату чистого импорта товаров и услуг из-за рубежа (чистый импорт равен разнице импорта и экспорта). Будем считать, что сальдо счета текущих операций платежного баланса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𝐶𝐴𝐵</m:t>
                    </m:r>
                  </m:oMath>
                </a14:m>
                <a:r>
                  <a:rPr lang="ru-RU" sz="1600" dirty="0" smtClean="0"/>
                  <a:t> хорошо апроксимирует чистый импорт</a:t>
                </a:r>
                <a:r>
                  <a:rPr lang="en-US" sz="1600" dirty="0" smtClean="0"/>
                  <a:t> (</a:t>
                </a:r>
                <a:r>
                  <a:rPr lang="ru-RU" sz="1600" dirty="0" smtClean="0"/>
                  <a:t>с обратным знаком)</a:t>
                </a:r>
                <a:r>
                  <a:rPr lang="en-US" sz="1600" dirty="0" smtClean="0"/>
                  <a:t>. </a:t>
                </a:r>
                <a:r>
                  <a:rPr lang="ru-RU" sz="1600" dirty="0" smtClean="0"/>
                  <a:t>Тогда национальные сбережения можно записать как:</a:t>
                </a:r>
                <a:endParaRPr lang="en-US" sz="1600" dirty="0" smtClean="0"/>
              </a:p>
              <a:p>
                <a:pPr algn="ctr">
                  <a:spcAft>
                    <a:spcPts val="600"/>
                  </a:spcAft>
                  <a:tabLst>
                    <a:tab pos="88900" algn="l"/>
                  </a:tabLst>
                </a:pPr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нац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𝐼</m:t>
                    </m:r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latin typeface="Cambria Math"/>
                      </a:rPr>
                      <m:t>𝐶𝐴𝐵</m:t>
                    </m:r>
                  </m:oMath>
                </a14:m>
                <a:r>
                  <a:rPr lang="en-US" sz="1600" dirty="0" smtClean="0"/>
                  <a:t>.</a:t>
                </a:r>
                <a:endParaRPr lang="ru-RU" sz="1600" dirty="0" smtClean="0"/>
              </a:p>
              <a:p>
                <a:pPr marL="266700" indent="-266700"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Условие сбалансированности платежного баланса предполагает, что сумма сальдо текущего счета, счета операций с капиталом и финансовыми инструментами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𝐶𝐹𝐴𝐵</m:t>
                    </m:r>
                  </m:oMath>
                </a14:m>
                <a:r>
                  <a:rPr lang="ru-RU" sz="1600" dirty="0" smtClean="0"/>
                  <a:t> и прироста резервов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𝑅𝐸𝑆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ru-RU" sz="1600" dirty="0" smtClean="0"/>
                  <a:t>равна нулю:</a:t>
                </a:r>
                <a:endParaRPr lang="en-US" sz="1600" dirty="0" smtClean="0"/>
              </a:p>
              <a:p>
                <a:pPr algn="ctr">
                  <a:spcAft>
                    <a:spcPts val="600"/>
                  </a:spcAft>
                  <a:tabLst>
                    <a:tab pos="88900" algn="l"/>
                  </a:tabLst>
                </a:pPr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𝐶𝐴𝐵</m:t>
                    </m:r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latin typeface="Cambria Math"/>
                      </a:rPr>
                      <m:t>𝐶𝐹𝐴𝐵</m:t>
                    </m:r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latin typeface="Cambria Math"/>
                      </a:rPr>
                      <m:t>𝑅𝐸𝑆</m:t>
                    </m:r>
                    <m:r>
                      <a:rPr lang="en-US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Комбинируя представленные выше равенства получим ключевое соотношение для анализа формирования и использования финансовых ресурсов в открытой экономике:</a:t>
                </a:r>
              </a:p>
              <a:p>
                <a:pPr algn="ctr">
                  <a:spcAft>
                    <a:spcPts val="600"/>
                  </a:spcAft>
                  <a:tabLst>
                    <a:tab pos="889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1600" b="1" i="1" smtClean="0">
                              <a:latin typeface="Cambria Math"/>
                            </a:rPr>
                            <m:t>частн.</m:t>
                          </m:r>
                        </m:sub>
                      </m:sSub>
                      <m:r>
                        <a:rPr lang="ru-RU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𝑻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  <m:r>
                        <a:rPr lang="ru-RU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𝑪𝑭𝑨𝑩</m:t>
                          </m:r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𝑹𝑬𝑺</m:t>
                          </m:r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5590"/>
                <a:ext cx="8568952" cy="55356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" t="-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693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00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Candara" pitchFamily="34" charset="0"/>
              </a:rPr>
              <a:t>Содержание</a:t>
            </a:r>
            <a:endParaRPr lang="ru-RU" sz="3200" b="1" cap="small" dirty="0">
              <a:latin typeface="Candar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568470"/>
              </p:ext>
            </p:extLst>
          </p:nvPr>
        </p:nvGraphicFramePr>
        <p:xfrm>
          <a:off x="395536" y="1052736"/>
          <a:ext cx="8352928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848872"/>
              </a:tblGrid>
              <a:tr h="720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Мировая экономическая конъюнктура в начале 2012 г.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Далеко ли до стабильного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роста?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Глобальные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дисбалансы: возникновение и эволюция в кризис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Метаморфозы европейской экономики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чем причина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структурных проблем?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Долговой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кризис как ключевой фактор риска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Euromonitor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20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Норм</a:t>
            </a:r>
            <a:r>
              <a:rPr lang="ru-RU" sz="2800" b="1" cap="small" dirty="0">
                <a:latin typeface="Candara" pitchFamily="34" charset="0"/>
              </a:rPr>
              <a:t>ы</a:t>
            </a:r>
            <a:r>
              <a:rPr lang="ru-RU" sz="2800" b="1" cap="small" dirty="0" smtClean="0">
                <a:latin typeface="Candara" pitchFamily="34" charset="0"/>
              </a:rPr>
              <a:t> национального сбережения и накопления</a:t>
            </a:r>
          </a:p>
          <a:p>
            <a:r>
              <a:rPr lang="ru-RU" sz="2000" cap="small" dirty="0" smtClean="0">
                <a:latin typeface="Candara" pitchFamily="34" charset="0"/>
              </a:rPr>
              <a:t>Развитые страны, % ВВП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05" y="906766"/>
            <a:ext cx="8473667" cy="553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09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Euromonitor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21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Норм</a:t>
            </a:r>
            <a:r>
              <a:rPr lang="ru-RU" sz="2800" b="1" cap="small" dirty="0">
                <a:latin typeface="Candara" pitchFamily="34" charset="0"/>
              </a:rPr>
              <a:t>ы</a:t>
            </a:r>
            <a:r>
              <a:rPr lang="ru-RU" sz="2800" b="1" cap="small" dirty="0" smtClean="0">
                <a:latin typeface="Candara" pitchFamily="34" charset="0"/>
              </a:rPr>
              <a:t> национального сбережения и накопления</a:t>
            </a:r>
          </a:p>
          <a:p>
            <a:r>
              <a:rPr lang="ru-RU" sz="2000" cap="small" dirty="0" smtClean="0">
                <a:latin typeface="Candara" pitchFamily="34" charset="0"/>
              </a:rPr>
              <a:t>Развивающиеся страны, % ВВП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44" y="908720"/>
            <a:ext cx="848170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86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Thomson Reuters Datastream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22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Конечное потребление населения в Кита</a:t>
            </a:r>
            <a:r>
              <a:rPr lang="ru-RU" sz="2800" b="1" cap="small" dirty="0">
                <a:latin typeface="Candara" pitchFamily="34" charset="0"/>
              </a:rPr>
              <a:t>е</a:t>
            </a:r>
            <a:endParaRPr lang="ru-RU" sz="2800" b="1" cap="small" dirty="0" smtClean="0">
              <a:latin typeface="Candara" pitchFamily="34" charset="0"/>
            </a:endParaRPr>
          </a:p>
          <a:p>
            <a:r>
              <a:rPr lang="ru-RU" sz="2000" cap="small" dirty="0" smtClean="0">
                <a:latin typeface="Candara" pitchFamily="34" charset="0"/>
              </a:rPr>
              <a:t>% ВВП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06" y="908720"/>
            <a:ext cx="8514700" cy="556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1241380"/>
            <a:ext cx="3114592" cy="18158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Китай относится к той группе развивающихся стран, в которой высокие резервы – это именно избыток сбережений вследствие устойчивого снижения удельного потребления, а не недостаток инвестиций.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320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Thomson Reuters Datastream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23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Показатели инвестиций и оттока капитала в России</a:t>
            </a:r>
          </a:p>
          <a:p>
            <a:r>
              <a:rPr lang="ru-RU" sz="2000" cap="small" dirty="0" smtClean="0">
                <a:latin typeface="Candara" pitchFamily="34" charset="0"/>
              </a:rPr>
              <a:t>% ВВП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8954"/>
            <a:ext cx="8611302" cy="562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980728"/>
            <a:ext cx="4752528" cy="132343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Россия относится к другой группе развивающихся стран, в которой избыточные резервы являются следствием существенного недоинвестирования в национальную экономику на фоне стабильного оттока капитала.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500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IMF COFER Database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24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Международные резервы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трлн. долл.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1377" y="905380"/>
            <a:ext cx="8501246" cy="5556834"/>
            <a:chOff x="321377" y="905380"/>
            <a:chExt cx="8501246" cy="555683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77" y="905380"/>
              <a:ext cx="8501246" cy="5556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19672" y="1556792"/>
              <a:ext cx="3528392" cy="1569660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За десять лет международные резервы развивающихся стран выросли в десять раз, развитых стран – в три раза. Почти половина резервов развивающихся стран – резервы КНР. 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270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IMF COFER Database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25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Валютная структура международных резервов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от резервов, для которых известна валютная структура </a:t>
            </a:r>
            <a:r>
              <a:rPr lang="en-US" sz="2000" cap="small" dirty="0" smtClean="0">
                <a:latin typeface="Candara" pitchFamily="34" charset="0"/>
              </a:rPr>
              <a:t>|</a:t>
            </a:r>
            <a:r>
              <a:rPr lang="ru-RU" sz="2000" cap="small" dirty="0" smtClean="0">
                <a:latin typeface="Candara" pitchFamily="34" charset="0"/>
              </a:rPr>
              <a:t> 2011 г.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4753" y="908719"/>
            <a:ext cx="8398966" cy="5489979"/>
            <a:chOff x="294753" y="908719"/>
            <a:chExt cx="8398966" cy="548997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53" y="908719"/>
              <a:ext cx="8398966" cy="5489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7780" y="5301578"/>
              <a:ext cx="8298676" cy="58477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Валютная структура резервов развитых и развивающихся стран схожа. Доллар доминирует в обеих корзинах и объективно является ключевой мировой резервной валютой.</a:t>
              </a:r>
              <a:endParaRPr lang="ru-RU" sz="1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87624" y="1323252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(структура известна для 88% резервов)</a:t>
              </a:r>
              <a:endParaRPr lang="ru-RU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6056" y="1331147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(структура известна для 37% резервов)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753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Thomson Reuters Datastream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26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Ставки по 3-месячным межбанковским займам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годовых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4" y="889384"/>
            <a:ext cx="8567970" cy="56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50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00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Candar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762958"/>
              </p:ext>
            </p:extLst>
          </p:nvPr>
        </p:nvGraphicFramePr>
        <p:xfrm>
          <a:off x="395536" y="1052736"/>
          <a:ext cx="8352928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848872"/>
              </a:tblGrid>
              <a:tr h="720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Мировая экономическая конъюнктура в начале 2012 г.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Далеко ли до стабильного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роста?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Глобальные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дисбалансы: возникновение и эволюция в кризис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Метаморфозы европейской экономики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чем причина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структурных проблем?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Долговой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кризис как ключевой фактор риска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27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7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Euromonitor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28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Сальдо текущего счета платежного баланса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Гер</a:t>
            </a:r>
            <a:r>
              <a:rPr lang="ru-RU" sz="2000" cap="small" dirty="0">
                <a:latin typeface="Candara" pitchFamily="34" charset="0"/>
              </a:rPr>
              <a:t>м</a:t>
            </a:r>
            <a:r>
              <a:rPr lang="ru-RU" sz="2000" cap="small" dirty="0" smtClean="0">
                <a:latin typeface="Candara" pitchFamily="34" charset="0"/>
              </a:rPr>
              <a:t>ания и Страны </a:t>
            </a:r>
            <a:r>
              <a:rPr lang="en-US" sz="2000" cap="small" dirty="0" smtClean="0">
                <a:latin typeface="Candara" pitchFamily="34" charset="0"/>
              </a:rPr>
              <a:t>GIPSI</a:t>
            </a:r>
            <a:r>
              <a:rPr lang="ru-RU" sz="2000" cap="small" dirty="0" smtClean="0">
                <a:latin typeface="Candara" pitchFamily="34" charset="0"/>
              </a:rPr>
              <a:t>, % ВВП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9276" y="908720"/>
            <a:ext cx="8496944" cy="5543251"/>
            <a:chOff x="269276" y="908720"/>
            <a:chExt cx="8496944" cy="5543251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76" y="908720"/>
              <a:ext cx="8496944" cy="5543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31640" y="1412776"/>
              <a:ext cx="3528392" cy="830997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Внутри европейской экономики дисбалансы текущих операций также достаточно сильны. 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12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29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00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Candara" pitchFamily="34" charset="0"/>
              </a:rPr>
              <a:t>Реальный курс, приток капитала и инфляция</a:t>
            </a:r>
            <a:endParaRPr lang="ru-RU" sz="3200" b="1" cap="small" dirty="0">
              <a:latin typeface="Candar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23528" y="845590"/>
                <a:ext cx="8568952" cy="567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Номинальный обменный курс – относительная цена валют двух стран; реальный обменный курс – относительная цена товаров двух стран. Для анализа международного движения товаров и капиталов второй показатель важнее.</a:t>
                </a:r>
                <a:endParaRPr lang="ru-RU" sz="1600" dirty="0"/>
              </a:p>
              <a:p>
                <a:pPr marL="266700" indent="-26670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Рассмотрим девизные курсы (единиц иностранной валюты за единицу отечественной – номинальный, единиц товара за рубежом за единицу того же товара в стране – реальный ). Пусть пара обуви в России стоит 10 рублей, пара той же обуви в США – 1 доллар. Номинальный обменный курс составляет 30 рублей за доллар. Продав одну пару обуви в США и обменяв полученные доллары на рубли, Вы можете купить 3 пары той же обуви в России. Таким образом, реальный курс рубля к доллару в примере составит 1</a:t>
                </a:r>
                <a:r>
                  <a:rPr lang="en-US" sz="1600" dirty="0" smtClean="0"/>
                  <a:t>/3</a:t>
                </a:r>
                <a:r>
                  <a:rPr lang="ru-RU" sz="1600" dirty="0" smtClean="0"/>
                  <a:t>.</a:t>
                </a:r>
              </a:p>
              <a:p>
                <a:pPr marL="266700" indent="-266700"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Приток капитала в страну вызывает рост реального курса. Что это означает с точки зрения динамики уровня цен (инфляции) в стране и за рубежом? Описанная выше связь реального курса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600" dirty="0" smtClean="0"/>
                  <a:t>)</a:t>
                </a:r>
                <a:r>
                  <a:rPr lang="ru-RU" sz="1600" dirty="0"/>
                  <a:t>,</a:t>
                </a:r>
                <a:r>
                  <a:rPr lang="ru-RU" sz="1600" dirty="0" smtClean="0"/>
                  <a:t> номинального курса </a:t>
                </a:r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ru-RU" sz="1600" dirty="0" smtClean="0"/>
                  <a:t>), уровня цен в стране </a:t>
                </a:r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1600" dirty="0" smtClean="0"/>
                  <a:t>) </a:t>
                </a:r>
                <a:r>
                  <a:rPr lang="ru-RU" sz="1600" dirty="0" smtClean="0"/>
                  <a:t>и уровня цен за рубежом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1600" dirty="0" smtClean="0"/>
                  <a:t>) может быть описана как: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</a:rPr>
                      <m:t>=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ru-RU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 smtClean="0"/>
                  <a:t>. </a:t>
                </a:r>
                <a:r>
                  <a:rPr lang="ru-RU" sz="1600" dirty="0" smtClean="0"/>
                  <a:t>В процентных приростах это равенство записывается как:</a:t>
                </a:r>
              </a:p>
              <a:p>
                <a:pPr algn="ctr">
                  <a:spcAft>
                    <a:spcPts val="600"/>
                  </a:spcAft>
                  <a:tabLst>
                    <a:tab pos="88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60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en-US" sz="1600" b="0" i="1" smtClean="0">
                        <a:latin typeface="Cambria Math"/>
                      </a:rPr>
                      <m:t>+(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Из последнего равенства видно, что прирост реального курса раскладывается на прирост номинального курса и дифференциал прироста цен в стране  и за рубежом.</a:t>
                </a:r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Теперь представим себе, что «отечественная» страна – это Испания, а зарубежная – Германия. После вступления в монетарный союз номинальный обменный курс их валют был зафиксирован. При этом наблюдался приток капитала из Германии в Испанию. Как при этом выглядел дифференциал прироста цен в Испании и Германии в реальности?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5590"/>
                <a:ext cx="8568952" cy="56728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" t="-323" r="-640" b="-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653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00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Candar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9169228"/>
              </p:ext>
            </p:extLst>
          </p:nvPr>
        </p:nvGraphicFramePr>
        <p:xfrm>
          <a:off x="395536" y="1052736"/>
          <a:ext cx="8352928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848872"/>
              </a:tblGrid>
              <a:tr h="720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Мировая экономическая конъюнктура в начале 2012 г.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Далеко ли до стабильного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роста?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Глобальные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дисбалансы: возникновение и эволюция в кризис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Метаморфозы европейской экономики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чем причина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структурных проблем?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Долговой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кризис как ключевой фактор риска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0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 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30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Дифференциал инфляции: Испания и Германия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разница в п.п. между квартальными дефляторами ВВП (в год. выражении)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2406" y="908720"/>
            <a:ext cx="8482554" cy="5544616"/>
            <a:chOff x="332406" y="908720"/>
            <a:chExt cx="8482554" cy="55446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06" y="908720"/>
              <a:ext cx="8482554" cy="5544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34640" y="1412776"/>
              <a:ext cx="2880320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Дифференциал инфляции стал снижаться, но для «обратной» корректировки дисбаланса он должен стать отрицательным. 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557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31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23528" y="845590"/>
                <a:ext cx="8568952" cy="5735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Пусть модельная европейская экономика – это только Испания и Германия. Темп инфляции в Испании равен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𝑆𝑃𝐴</m:t>
                        </m:r>
                      </m:sub>
                    </m:sSub>
                  </m:oMath>
                </a14:m>
                <a:r>
                  <a:rPr lang="ru-RU" sz="1600" dirty="0" smtClean="0"/>
                  <a:t>, темп инфляции в Германии равен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𝐺𝐸𝑅</m:t>
                        </m:r>
                      </m:sub>
                    </m:sSub>
                  </m:oMath>
                </a14:m>
                <a:r>
                  <a:rPr lang="ru-RU" sz="1600" dirty="0" smtClean="0"/>
                  <a:t>.</a:t>
                </a:r>
              </a:p>
              <a:p>
                <a:pPr marL="266700" indent="-26670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Пусть «веса» двух стран в агрегированном индексе цен модельной экономики пропорциональны их истинным размерам. То есть, вес Германии примерно в два раза больше, чем вес Испании.</a:t>
                </a:r>
              </a:p>
              <a:p>
                <a:pPr marL="266700" indent="-26670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В экономике есть центробанк, проводящий политику таргетирования прироста агрегированного индекса цен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𝑇𝐴𝑅𝐺𝐸𝑇</m:t>
                        </m:r>
                      </m:sub>
                    </m:sSub>
                  </m:oMath>
                </a14:m>
                <a:r>
                  <a:rPr lang="en-US" sz="1600" dirty="0" smtClean="0"/>
                  <a:t>. </a:t>
                </a:r>
                <a:r>
                  <a:rPr lang="ru-RU" sz="1600" dirty="0" smtClean="0"/>
                  <a:t>Последний равен по построению:</a:t>
                </a:r>
              </a:p>
              <a:p>
                <a:pPr algn="ctr">
                  <a:spcAft>
                    <a:spcPts val="600"/>
                  </a:spcAft>
                  <a:tabLst>
                    <a:tab pos="88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𝑇𝐴𝑅𝐺𝐸𝑇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16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𝑆𝑃𝐴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ru-RU" sz="16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16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𝐺𝐸𝑅</m:t>
                        </m:r>
                      </m:sub>
                    </m:sSub>
                  </m:oMath>
                </a14:m>
                <a:r>
                  <a:rPr lang="en-US" sz="1600" dirty="0" smtClean="0"/>
                  <a:t>.</a:t>
                </a:r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Допустим, мы хотим для корректировки внутренних дисбалансов модельной экономики поддерживать в течение нескольких лет «обратный» наблюдавшемуся в 2001-2007 гг. дифференциал цен равный -3. Это значит, что:</a:t>
                </a:r>
              </a:p>
              <a:p>
                <a:pPr algn="ctr">
                  <a:spcAft>
                    <a:spcPts val="600"/>
                  </a:spcAft>
                  <a:tabLst>
                    <a:tab pos="889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𝐺𝐸𝑅</m:t>
                          </m:r>
                        </m:sub>
                      </m:sSub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𝑆𝑃𝐴</m:t>
                          </m:r>
                        </m:sub>
                      </m:sSub>
                      <m:r>
                        <a:rPr lang="ru-RU" sz="1600" b="0" i="1" smtClean="0">
                          <a:latin typeface="Cambria Math"/>
                        </a:rPr>
                        <m:t>=3 п.п.</m:t>
                      </m:r>
                    </m:oMath>
                  </m:oMathPara>
                </a14:m>
                <a:endParaRPr lang="ru-RU" sz="1600" dirty="0"/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После несложных преобразований, мы получаем связь таргетируемой центробанком инфляции и инфляции в Испании:</a:t>
                </a:r>
              </a:p>
              <a:p>
                <a:pPr algn="ctr">
                  <a:spcAft>
                    <a:spcPts val="600"/>
                  </a:spcAft>
                  <a:tabLst>
                    <a:tab pos="889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𝑆𝑃𝐴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𝑇𝐴𝑅𝐺𝐸𝑇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 п.п.</m:t>
                      </m:r>
                    </m:oMath>
                  </m:oMathPara>
                </a14:m>
                <a:endParaRPr lang="ru-RU" sz="1600" dirty="0"/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88900" algn="l"/>
                  </a:tabLst>
                </a:pPr>
                <a:r>
                  <a:rPr lang="ru-RU" sz="1600" dirty="0" smtClean="0"/>
                  <a:t>Последнее означает, что для «нормальной» (с 2%-ной инфляцией) динамики испанской экономики целевой уровень европейской инфляции должен быть близок к 4%. В Германии темп инфляции должен быть равен 5%. В противном случае Испания сталкивается с уровнями инфляции, близкими к нулевым, или просто попадает в период дефляции. Даже </a:t>
                </a:r>
                <a:r>
                  <a:rPr lang="ru-RU" sz="1600" i="1" dirty="0" smtClean="0"/>
                  <a:t>ожидания</a:t>
                </a:r>
                <a:r>
                  <a:rPr lang="ru-RU" sz="1600" dirty="0" smtClean="0"/>
                  <a:t> подобного развития событий подорвут рост испанской экономики.</a:t>
                </a:r>
                <a:endParaRPr lang="ru-RU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5590"/>
                <a:ext cx="8568952" cy="57355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" t="-319" r="-569" b="-425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Простая инфляционная арифметика 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от нобелевского лауреата Пола Кругмана</a:t>
            </a:r>
            <a:endParaRPr lang="ru-RU" sz="2800" b="1" cap="small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7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 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32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Показатели инфляции и безработицы в Еврозоне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к месяцу предыдущего года (инфляция), % к рабочей силе (безработица)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8300" y="908720"/>
            <a:ext cx="8501326" cy="5554876"/>
            <a:chOff x="308300" y="908720"/>
            <a:chExt cx="8501326" cy="555487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00" y="908720"/>
              <a:ext cx="8501326" cy="5554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81088" y="1196752"/>
              <a:ext cx="4680520" cy="338554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Уровень базовой инфляции в Еврозоне ниже 2%... 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715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 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33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Номинальные издержки на труд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2002 г. = 100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3495" y="908152"/>
            <a:ext cx="8527254" cy="5571818"/>
            <a:chOff x="273495" y="908152"/>
            <a:chExt cx="8527254" cy="557181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95" y="908152"/>
              <a:ext cx="8527254" cy="5571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03648" y="1268760"/>
              <a:ext cx="3562920" cy="1815882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Еще одно следствие ускоренного роста цен в странах Южной Европы – рост издержек на труд. Это, с одной стороны, подпитывает экономический рост за счет роста конечного потребления населения, с другой – подрывает конкурентоспособность.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158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34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Прирост ВВП Германии, разложенный по компонентам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ВВП – % к предыдущему кварталу в годовом выражении, компоненты – п.п.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7032" y="890262"/>
            <a:ext cx="8568952" cy="5601090"/>
            <a:chOff x="287032" y="890262"/>
            <a:chExt cx="8568952" cy="560109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32" y="890262"/>
              <a:ext cx="8568952" cy="5601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96757" y="4653136"/>
              <a:ext cx="2880320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В наиболее тяжелый период кризиса немецкое правительство увеличивало, а  не снижало госрасходы.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63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35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Прирост ВВП Испании, разложенный по компонентам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ВВП – % к предыдущему кварталу в годовом выражении, компоненты – п.п.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2544" y="907268"/>
            <a:ext cx="8496944" cy="5554022"/>
            <a:chOff x="322544" y="907268"/>
            <a:chExt cx="8496944" cy="555402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44" y="907268"/>
              <a:ext cx="8496944" cy="5554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80112" y="4365104"/>
              <a:ext cx="2880320" cy="132343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Резкий рост безработицы в Испании привел к сильному снижению частного потребления в наиболее тяжелый период кризиса.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036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Abdon</a:t>
            </a:r>
            <a:r>
              <a:rPr lang="en-US" sz="1400" i="1" dirty="0"/>
              <a:t> </a:t>
            </a:r>
            <a:r>
              <a:rPr lang="en-US" sz="1400" i="1" dirty="0" smtClean="0"/>
              <a:t>A., Bakate M., Felipe J., Kumar U. Product Complexity and Economic Development. 2011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36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«Сложность» экспорта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от мирового экспорта для каждой группы товаров</a:t>
            </a:r>
            <a:endParaRPr lang="ru-RU" sz="2800" b="1" cap="small" dirty="0">
              <a:latin typeface="Candar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8067402"/>
              </p:ext>
            </p:extLst>
          </p:nvPr>
        </p:nvGraphicFramePr>
        <p:xfrm>
          <a:off x="431050" y="824565"/>
          <a:ext cx="8280917" cy="5736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6449"/>
                <a:gridCol w="1139078"/>
                <a:gridCol w="1139078"/>
                <a:gridCol w="1139078"/>
                <a:gridCol w="1139078"/>
                <a:gridCol w="1139078"/>
                <a:gridCol w="1139078"/>
              </a:tblGrid>
              <a:tr h="3374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Страна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Группы товаров по сложности производственного процесса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u="none" strike="noStrike" dirty="0">
                          <a:effectLst/>
                        </a:rPr>
                        <a:t>Австрия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1,6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Бельгия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3,2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2,9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2,1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1,9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u="none" strike="noStrike" dirty="0">
                          <a:effectLst/>
                        </a:rPr>
                        <a:t>Китай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2,7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8,1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10,8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14,0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13,0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13,4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u="none" strike="noStrike" dirty="0">
                          <a:effectLst/>
                        </a:rPr>
                        <a:t>Финляндия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1,1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1,4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0,6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0,7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u="none" strike="noStrike" dirty="0">
                          <a:effectLst/>
                        </a:rPr>
                        <a:t>Франция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5,8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6,1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5,4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5,6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3,1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1,6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b="1" u="none" strike="noStrike" dirty="0">
                          <a:effectLst/>
                        </a:rPr>
                        <a:t>Германия</a:t>
                      </a:r>
                      <a:endParaRPr lang="ru-RU" sz="1600" b="1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17,7</a:t>
                      </a:r>
                      <a:endParaRPr lang="ru-RU" sz="1600" b="1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13,5</a:t>
                      </a:r>
                      <a:endParaRPr lang="ru-RU" sz="1600" b="1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8,0</a:t>
                      </a:r>
                      <a:endParaRPr lang="ru-RU" sz="1600" b="1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7,6</a:t>
                      </a:r>
                      <a:endParaRPr lang="ru-RU" sz="1600" b="1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4,7</a:t>
                      </a:r>
                      <a:endParaRPr lang="ru-RU" sz="1600" b="1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1,9</a:t>
                      </a:r>
                      <a:endParaRPr lang="ru-RU" sz="1600" b="1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b="1" u="none" strike="noStrike" dirty="0">
                          <a:effectLst/>
                        </a:rPr>
                        <a:t>Греция</a:t>
                      </a:r>
                      <a:endParaRPr lang="ru-RU" sz="1600" b="1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u="none" strike="noStrike" dirty="0">
                          <a:effectLst/>
                        </a:rPr>
                        <a:t>Ирландия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2,7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2,3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1,2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1,5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u="none" strike="noStrike" dirty="0">
                          <a:effectLst/>
                        </a:rPr>
                        <a:t>Италия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4,0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4,3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3,2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3,9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u="none" strike="noStrike" dirty="0">
                          <a:effectLst/>
                        </a:rPr>
                        <a:t>Нидерланды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2,9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3,5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3,2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2,8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3,5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2,7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b="1" u="none" strike="noStrike" dirty="0" smtClean="0">
                          <a:effectLst/>
                        </a:rPr>
                        <a:t>Португалия</a:t>
                      </a:r>
                      <a:endParaRPr lang="ru-RU" sz="1600" b="1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600" u="none" strike="noStrike" dirty="0">
                          <a:effectLst/>
                        </a:rPr>
                        <a:t>Испания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2,2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2,4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1,7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1,9</a:t>
                      </a:r>
                      <a:endParaRPr lang="ru-RU" sz="1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2,5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8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37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Прирост ВВП Польши, разложенный по компонентам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ВВП – % к предыдущему кварталу в годовом выражении, компоненты – п.п.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2544" y="917599"/>
            <a:ext cx="8496944" cy="5554022"/>
            <a:chOff x="322544" y="917599"/>
            <a:chExt cx="8496944" cy="555402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44" y="917599"/>
              <a:ext cx="8496944" cy="5554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50170" y="4914534"/>
              <a:ext cx="3888432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Покомпонентная динамика ВВП Польши в кризисный период – это немецкая динамика «в миниатюре». Но достигнуто это было за счет девальвации.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875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38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Объем реального ВВП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2 кв. 2008 г. = 100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08" y="919870"/>
            <a:ext cx="8424936" cy="551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06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39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Промпроизводство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2 кв. 2008 г. = 100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16" y="870414"/>
            <a:ext cx="8568952" cy="560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06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Крупнейшие экономики мира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от мирового ВВП</a:t>
            </a:r>
            <a:endParaRPr lang="ru-RU" sz="2800" b="1" cap="small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МВФ, прогноз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1329606"/>
              </p:ext>
            </p:extLst>
          </p:nvPr>
        </p:nvGraphicFramePr>
        <p:xfrm>
          <a:off x="422170" y="824559"/>
          <a:ext cx="8280000" cy="573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800000"/>
                <a:gridCol w="720000"/>
                <a:gridCol w="1800000"/>
                <a:gridCol w="720000"/>
                <a:gridCol w="1800000"/>
                <a:gridCol w="720000"/>
              </a:tblGrid>
              <a:tr h="44125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2015 (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прогноз)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(прогноз)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8900"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Страна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Доля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Страна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Доля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Страна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Доля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США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США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Китай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Китай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Китай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США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Япония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Индия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6,41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Индия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Индия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Япония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Япония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3,76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Германия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Германия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Бразилия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Россия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Россия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2,98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Россия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Великобритания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Бразилия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2,92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Германия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2,87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Бразилия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Великобритания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Великобритания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Франция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Франция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Франция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Италия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7200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Мексика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Мексика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1,98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2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,7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63,1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63,7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9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40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Курс латвийского лата (прямая котировка)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2 кв. 2008 г. = 100; среднемесячные значения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88" y="897048"/>
            <a:ext cx="8538852" cy="558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06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41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Прирост ВВП Латвии, разложенный по компонентам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ВВП – % к предыдущему кварталу в годовом выражении, компоненты – п.п.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756" y="937430"/>
            <a:ext cx="8450968" cy="55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75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42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Прирост ВВП и инвестиций в странах Европы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ко </a:t>
            </a:r>
            <a:r>
              <a:rPr lang="en-US" sz="2000" cap="small" dirty="0" smtClean="0">
                <a:latin typeface="Candara" pitchFamily="34" charset="0"/>
              </a:rPr>
              <a:t>II </a:t>
            </a:r>
            <a:r>
              <a:rPr lang="ru-RU" sz="2000" cap="small" dirty="0" smtClean="0">
                <a:latin typeface="Candara" pitchFamily="34" charset="0"/>
              </a:rPr>
              <a:t>кварталу 2008 г.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57" y="871321"/>
            <a:ext cx="8637969" cy="56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71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00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Candar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5862"/>
              </p:ext>
            </p:extLst>
          </p:nvPr>
        </p:nvGraphicFramePr>
        <p:xfrm>
          <a:off x="395536" y="1052736"/>
          <a:ext cx="8352928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848872"/>
              </a:tblGrid>
              <a:tr h="720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Мировая экономическая конъюнктура в начале 2012 г.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Далеко ли до стабильного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роста?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1.2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Глобальные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дисбалансы: возникновение и эволюция в кризис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Метаморфозы европейской экономики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2.1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чем причина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структурных проблем?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2.2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Долговой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кризис как ключевой фактор риска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43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6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44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Прирост ВВП и госрасходов в странах Европы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ко </a:t>
            </a:r>
            <a:r>
              <a:rPr lang="en-US" sz="2000" cap="small" dirty="0" smtClean="0">
                <a:latin typeface="Candara" pitchFamily="34" charset="0"/>
              </a:rPr>
              <a:t>II </a:t>
            </a:r>
            <a:r>
              <a:rPr lang="ru-RU" sz="2000" cap="small" dirty="0" smtClean="0">
                <a:latin typeface="Candara" pitchFamily="34" charset="0"/>
              </a:rPr>
              <a:t>кварталу 2008 г.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14650" y="903729"/>
            <a:ext cx="8498914" cy="5551780"/>
            <a:chOff x="314650" y="903729"/>
            <a:chExt cx="8498914" cy="555178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50" y="903729"/>
              <a:ext cx="8498914" cy="555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43713" y="1268760"/>
              <a:ext cx="3456384" cy="132343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Этот график начинает и закрывает дискуссию об успешности концепции «стимулирующей фискальной консолидации» в странах Европы в кризисный период.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99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IMF, Fitch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45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Параметры динамики госдолга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крупнейшие развитые страны и страны </a:t>
            </a:r>
            <a:r>
              <a:rPr lang="en-US" sz="2000" cap="small" dirty="0" smtClean="0">
                <a:latin typeface="Candara" pitchFamily="34" charset="0"/>
              </a:rPr>
              <a:t>gipsi</a:t>
            </a:r>
            <a:endParaRPr lang="ru-RU" sz="2800" b="1" cap="small" dirty="0">
              <a:latin typeface="Candar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2332021"/>
              </p:ext>
            </p:extLst>
          </p:nvPr>
        </p:nvGraphicFramePr>
        <p:xfrm>
          <a:off x="457201" y="824565"/>
          <a:ext cx="8229597" cy="5736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063"/>
                <a:gridCol w="531310"/>
                <a:gridCol w="531852"/>
                <a:gridCol w="531852"/>
                <a:gridCol w="531852"/>
                <a:gridCol w="531852"/>
                <a:gridCol w="531852"/>
                <a:gridCol w="531852"/>
                <a:gridCol w="531852"/>
                <a:gridCol w="531852"/>
                <a:gridCol w="531852"/>
                <a:gridCol w="531852"/>
                <a:gridCol w="531852"/>
                <a:gridCol w="531852"/>
              </a:tblGrid>
              <a:tr h="913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ВВП, накоп. 2008-11(о),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Инфл., накоп. 2008-11(о),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Первичный дефицит бюджета, % ВВП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Дох. по 10-летн. гособл.,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Уровень валового госдолга, % ВВП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Кредитн. рейтинг (Ficth)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2008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2009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2011 (о)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Сен.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Дек.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2011 (о)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Сен. 2008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Дек. 2011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98683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Развитые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лидеры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946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США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946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Япония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-4,0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-1,9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-9,4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187,7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233,1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АА/н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946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Германия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-1,2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946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Франция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-0,6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-3,4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946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Великобритания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-2,7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-1,1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-3,3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-8,5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-5,6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005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Южная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Европа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946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Италия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АА-/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А+/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946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-2,2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-3,1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-9,9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АА-/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946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Греция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-12,5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-2,0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-4,8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-10,3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-4,9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4,9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32,4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А/поз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ССС/-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946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Португалия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-3,0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-0,4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-0,7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-7,4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-6,3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13,4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68,3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АА/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BBB-/н.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9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Eurostat</a:t>
            </a:r>
            <a:r>
              <a:rPr lang="ru-RU" sz="1400" i="1" dirty="0" smtClean="0"/>
              <a:t>, 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46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Средний дефицит бюджета по группам стран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к ВВП (данные сезонно сглажены)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6880" y="916096"/>
            <a:ext cx="8484852" cy="5546118"/>
            <a:chOff x="316880" y="916096"/>
            <a:chExt cx="8484852" cy="554611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80" y="916096"/>
              <a:ext cx="8484852" cy="5546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31640" y="3212976"/>
              <a:ext cx="3456384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История о европейском долговом кризисе 2008 - … гг. – это (в целом, за исключением Греции) </a:t>
              </a:r>
              <a:r>
                <a:rPr lang="ru-RU" sz="1600" b="1" dirty="0" smtClean="0"/>
                <a:t>НЕ</a:t>
              </a:r>
              <a:r>
                <a:rPr lang="ru-RU" sz="1600" dirty="0" smtClean="0"/>
                <a:t> история о бюджетной дисциплине.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Thomson Reuters Datastream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47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Сальдо счета операций с фин. инструментами </a:t>
            </a:r>
            <a:r>
              <a:rPr lang="en-US" sz="2700" b="1" cap="small" dirty="0" smtClean="0">
                <a:latin typeface="Candara" pitchFamily="34" charset="0"/>
              </a:rPr>
              <a:t>| </a:t>
            </a:r>
            <a:r>
              <a:rPr lang="ru-RU" sz="2700" b="1" cap="small" dirty="0" smtClean="0">
                <a:latin typeface="Candara" pitchFamily="34" charset="0"/>
              </a:rPr>
              <a:t>Испания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млрд. евро. (данные сезонно сглажены)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5261" y="907712"/>
            <a:ext cx="8496944" cy="5560372"/>
            <a:chOff x="325261" y="907712"/>
            <a:chExt cx="8496944" cy="556037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261" y="907712"/>
              <a:ext cx="8496944" cy="556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357290" y="1484784"/>
              <a:ext cx="3862782" cy="1815882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Страны с отрицательным сальдо текущего счета и, соответственно, стабильным притоком капитала, например, Испания, понесли наибольшие потери от финансового краха 2008 г. Снижение доходов бюджетов обернулось быстрым ростом госдолга.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err="1" smtClean="0"/>
              <a:t>Eurostat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48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Уровень госдолга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к ВВП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3025" y="923468"/>
            <a:ext cx="8416230" cy="5507553"/>
            <a:chOff x="353025" y="923468"/>
            <a:chExt cx="8416230" cy="550755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025" y="923468"/>
              <a:ext cx="8416230" cy="550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619672" y="1268760"/>
              <a:ext cx="5040560" cy="58477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До 2008 г. уровень госдолга в Германии рос быстрее, нежели во всех странах </a:t>
              </a:r>
              <a:r>
                <a:rPr lang="en-US" sz="1600" dirty="0" smtClean="0"/>
                <a:t>GIPSI </a:t>
              </a:r>
              <a:r>
                <a:rPr lang="ru-RU" sz="1600" dirty="0" smtClean="0"/>
                <a:t>за исключением Греции.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Thomson Reuters Datastream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49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Доходности по 10-летним гособлигациям 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2803" y="927238"/>
            <a:ext cx="8402141" cy="5498334"/>
            <a:chOff x="362803" y="927238"/>
            <a:chExt cx="8402141" cy="549833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803" y="927238"/>
              <a:ext cx="8402141" cy="549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043608" y="1412776"/>
              <a:ext cx="5040560" cy="132343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До второй половины 2010 г. ставки по долгосрочным заимствованиям  стран </a:t>
              </a:r>
              <a:r>
                <a:rPr lang="en-US" sz="1600" dirty="0" smtClean="0"/>
                <a:t>GIPSI </a:t>
              </a:r>
              <a:r>
                <a:rPr lang="ru-RU" sz="1600" dirty="0" smtClean="0"/>
                <a:t>за исключением Греции не выглядели пугающими. Последовавшие затем ошибки в области макроэкономической политики привели к эскалации долгового кризиса.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Прирост реального ВВП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% к предыдущему году</a:t>
            </a:r>
            <a:endParaRPr lang="ru-RU" sz="2800" b="1" cap="small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МВФ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5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7817" y="908720"/>
            <a:ext cx="8531870" cy="5585318"/>
            <a:chOff x="287817" y="908720"/>
            <a:chExt cx="8531870" cy="55853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17" y="908720"/>
              <a:ext cx="8531870" cy="5585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79117" y="1196752"/>
              <a:ext cx="4680520" cy="830997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Начиная с 2000 г. экономики развивающихся стран растут устойчиво быстрее, чем экономики развитых стран 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368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50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000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Candara" pitchFamily="34" charset="0"/>
              </a:rPr>
              <a:t>Уравнение динамики госдолга</a:t>
            </a:r>
            <a:endParaRPr lang="ru-RU" sz="3200" b="1" cap="small" dirty="0">
              <a:latin typeface="Candar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10" y="859366"/>
            <a:ext cx="8274694" cy="56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AMECO Database</a:t>
            </a:r>
            <a:r>
              <a:rPr lang="ru-RU" sz="1400" i="1" dirty="0" smtClean="0"/>
              <a:t> (прогноз – октябрь 2011 г.)</a:t>
            </a:r>
            <a:r>
              <a:rPr lang="en-US" sz="1400" i="1" dirty="0" smtClean="0"/>
              <a:t>, </a:t>
            </a:r>
            <a:r>
              <a:rPr lang="ru-RU" sz="1400" i="1" dirty="0" smtClean="0"/>
              <a:t>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51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Разложение прироста госдолга по компонентам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п.п., среднее за указанный период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08780" y="893972"/>
            <a:ext cx="8549332" cy="5590844"/>
            <a:chOff x="308780" y="893972"/>
            <a:chExt cx="8549332" cy="559084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780" y="893972"/>
              <a:ext cx="8549332" cy="5590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971600" y="1124744"/>
              <a:ext cx="3888432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Первичный дефицит бюджета ни в одной из стран </a:t>
              </a:r>
              <a:r>
                <a:rPr lang="en-US" sz="1600" dirty="0" smtClean="0"/>
                <a:t>GIPSI </a:t>
              </a:r>
              <a:r>
                <a:rPr lang="ru-RU" sz="1600" dirty="0" smtClean="0"/>
                <a:t>в среднем за период 2000-2007 гг. не вносил существенного вклада в прирост уровня госдолга.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AMECO Database</a:t>
            </a:r>
            <a:r>
              <a:rPr lang="ru-RU" sz="1400" i="1" dirty="0" smtClean="0"/>
              <a:t> (прогноз – октябрь 2011 г.)</a:t>
            </a:r>
            <a:r>
              <a:rPr lang="en-US" sz="1400" i="1" dirty="0" smtClean="0"/>
              <a:t>, </a:t>
            </a:r>
            <a:r>
              <a:rPr lang="ru-RU" sz="1400" i="1" dirty="0" smtClean="0"/>
              <a:t>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52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Прирост госдолга по компонентам </a:t>
            </a:r>
            <a:r>
              <a:rPr lang="en-US" sz="2700" b="1" cap="small" dirty="0" smtClean="0">
                <a:latin typeface="Candara" pitchFamily="34" charset="0"/>
              </a:rPr>
              <a:t>| </a:t>
            </a:r>
            <a:r>
              <a:rPr lang="ru-RU" sz="2700" b="1" cap="small" dirty="0" smtClean="0">
                <a:latin typeface="Candara" pitchFamily="34" charset="0"/>
              </a:rPr>
              <a:t>Португалия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п.п.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5260" y="925200"/>
            <a:ext cx="8437952" cy="5518007"/>
            <a:chOff x="325260" y="925200"/>
            <a:chExt cx="8437952" cy="551800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260" y="925200"/>
              <a:ext cx="8437952" cy="551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115616" y="1268760"/>
              <a:ext cx="3888432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Огромный дифференциал ставок и роста в 2012-2013 гг. Португалии предлагается компенсировать экономией бюджетных средств.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AMECO Database</a:t>
            </a:r>
            <a:r>
              <a:rPr lang="ru-RU" sz="1400" i="1" dirty="0" smtClean="0"/>
              <a:t> (прогноз – октябрь 2011 г.)</a:t>
            </a:r>
            <a:r>
              <a:rPr lang="en-US" sz="1400" i="1" dirty="0" smtClean="0"/>
              <a:t>, </a:t>
            </a:r>
            <a:r>
              <a:rPr lang="ru-RU" sz="1400" i="1" dirty="0" smtClean="0"/>
              <a:t>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53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Прирост госдолга по компонентам </a:t>
            </a:r>
            <a:r>
              <a:rPr lang="en-US" sz="2700" b="1" cap="small" dirty="0" smtClean="0">
                <a:latin typeface="Candara" pitchFamily="34" charset="0"/>
              </a:rPr>
              <a:t>| </a:t>
            </a:r>
            <a:r>
              <a:rPr lang="ru-RU" sz="2700" b="1" cap="small" dirty="0" smtClean="0">
                <a:latin typeface="Candara" pitchFamily="34" charset="0"/>
              </a:rPr>
              <a:t>Италия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п.п.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6268" y="893972"/>
            <a:ext cx="8549332" cy="5590844"/>
            <a:chOff x="266268" y="893972"/>
            <a:chExt cx="8549332" cy="559084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268" y="893972"/>
              <a:ext cx="8549332" cy="5590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115616" y="1268760"/>
              <a:ext cx="3888432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Аналогично выглядит и прогноз для Италии, хотя за последние 12 лет было только два года, когда Италия сводила бюджет с первичным дефицитом.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AMECO Database</a:t>
            </a:r>
            <a:r>
              <a:rPr lang="ru-RU" sz="1400" i="1" dirty="0" smtClean="0"/>
              <a:t> (прогноз – октябрь 2011 г.)</a:t>
            </a:r>
            <a:r>
              <a:rPr lang="en-US" sz="1400" i="1" dirty="0" smtClean="0"/>
              <a:t>, </a:t>
            </a:r>
            <a:r>
              <a:rPr lang="ru-RU" sz="1400" i="1" dirty="0" smtClean="0"/>
              <a:t>расчеты авторов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54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Прирост госдолга по компонентам </a:t>
            </a:r>
            <a:r>
              <a:rPr lang="en-US" sz="2700" b="1" cap="small" dirty="0" smtClean="0">
                <a:latin typeface="Candara" pitchFamily="34" charset="0"/>
              </a:rPr>
              <a:t>| </a:t>
            </a:r>
            <a:r>
              <a:rPr lang="ru-RU" sz="2700" b="1" cap="small" dirty="0" smtClean="0">
                <a:latin typeface="Candara" pitchFamily="34" charset="0"/>
              </a:rPr>
              <a:t>Латвия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п.п.</a:t>
            </a:r>
            <a:endParaRPr lang="ru-RU" sz="2800" b="1" cap="small" dirty="0"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48" y="938216"/>
            <a:ext cx="8405316" cy="54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расчеты авторов </a:t>
            </a:r>
            <a:r>
              <a:rPr lang="en-US" sz="1400" dirty="0" smtClean="0"/>
              <a:t>| * </a:t>
            </a:r>
            <a:r>
              <a:rPr lang="ru-RU" sz="1400" dirty="0" smtClean="0"/>
              <a:t>– до списания долгов в марте 2012 г.</a:t>
            </a:r>
            <a:endParaRPr lang="ru-RU" sz="1400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55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-6433"/>
            <a:ext cx="83529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cap="small" dirty="0" smtClean="0">
                <a:latin typeface="Candara" pitchFamily="34" charset="0"/>
              </a:rPr>
              <a:t>Сколько лет до уровня госдолга в 60%?</a:t>
            </a:r>
            <a:r>
              <a:rPr lang="ru-RU" sz="2800" b="1" cap="small" dirty="0" smtClean="0">
                <a:latin typeface="Candara" pitchFamily="34" charset="0"/>
              </a:rPr>
              <a:t/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при скорости снижения, заложенной в договор о «фискальном компакте»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0513" y="910452"/>
            <a:ext cx="8496944" cy="5560372"/>
            <a:chOff x="310513" y="910452"/>
            <a:chExt cx="8496944" cy="556037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513" y="910452"/>
              <a:ext cx="8496944" cy="556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788024" y="1124744"/>
              <a:ext cx="3888432" cy="2462213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 smtClean="0"/>
                <a:t>Договор о «фискальном компакте» содержит два ключевых положения:</a:t>
              </a:r>
            </a:p>
            <a:p>
              <a:pPr marL="176213" indent="-176213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ru-RU" sz="1600" dirty="0" smtClean="0"/>
                <a:t>о необходимости сводить бюджет с дефицитом не более 0,5% ВВП после циклической корректировки;</a:t>
              </a:r>
            </a:p>
            <a:p>
              <a:pPr marL="176213" indent="-176213">
                <a:buFont typeface="Wingdings" pitchFamily="2" charset="2"/>
                <a:buChar char="§"/>
              </a:pPr>
              <a:r>
                <a:rPr lang="ru-RU" sz="1600" dirty="0" smtClean="0"/>
                <a:t>о необходимости снижения уровня долга до 60% ВВП (после этого можно сводить бюджет с дефицитом в 1% ВВП после циклической корректировки).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56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00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Candara" pitchFamily="34" charset="0"/>
              </a:rPr>
              <a:t>Спасибо за внимание!</a:t>
            </a:r>
            <a:endParaRPr lang="ru-RU" sz="3200" b="1" cap="small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284" y="107154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 smtClean="0"/>
              <a:t>Леонид Маркович Григорьев</a:t>
            </a:r>
          </a:p>
          <a:p>
            <a:pPr marL="176213" algn="ctr">
              <a:lnSpc>
                <a:spcPct val="150000"/>
              </a:lnSpc>
            </a:pPr>
            <a:r>
              <a:rPr lang="en-US" sz="2000" dirty="0" smtClean="0">
                <a:hlinkClick r:id="rId3"/>
              </a:rPr>
              <a:t>lgrigoriev@hse.ru</a:t>
            </a:r>
            <a:r>
              <a:rPr lang="en-US" sz="2000" dirty="0" smtClean="0"/>
              <a:t>,</a:t>
            </a:r>
          </a:p>
          <a:p>
            <a:pPr marL="176213" algn="ctr">
              <a:lnSpc>
                <a:spcPct val="150000"/>
              </a:lnSpc>
            </a:pPr>
            <a:r>
              <a:rPr lang="en-US" sz="2000" dirty="0" smtClean="0">
                <a:hlinkClick r:id="rId4"/>
              </a:rPr>
              <a:t>grigoriev@rosenergo.gov.ru</a:t>
            </a:r>
            <a:endParaRPr lang="en-US" sz="2000" dirty="0" smtClean="0"/>
          </a:p>
          <a:p>
            <a:pPr marL="176213" indent="-176213" algn="ctr">
              <a:lnSpc>
                <a:spcPct val="200000"/>
              </a:lnSpc>
            </a:pPr>
            <a:r>
              <a:rPr lang="ru-RU" sz="2000" b="1" dirty="0" smtClean="0"/>
              <a:t>Алексей Иващенко</a:t>
            </a:r>
          </a:p>
          <a:p>
            <a:pPr marL="176213" algn="ctr">
              <a:lnSpc>
                <a:spcPct val="150000"/>
              </a:lnSpc>
            </a:pPr>
            <a:r>
              <a:rPr lang="en-US" sz="2000" dirty="0" smtClean="0">
                <a:hlinkClick r:id="rId5"/>
              </a:rPr>
              <a:t>ivashchenko.aleksey@gmail.com</a:t>
            </a:r>
            <a:r>
              <a:rPr lang="ru-RU" sz="2000" dirty="0" smtClean="0"/>
              <a:t>,</a:t>
            </a:r>
            <a:endParaRPr lang="en-US" sz="2000" dirty="0" smtClean="0"/>
          </a:p>
          <a:p>
            <a:pPr marL="176213" algn="ctr">
              <a:lnSpc>
                <a:spcPct val="150000"/>
              </a:lnSpc>
            </a:pPr>
            <a:r>
              <a:rPr lang="en-US" sz="2000" dirty="0" smtClean="0">
                <a:hlinkClick r:id="rId6"/>
              </a:rPr>
              <a:t>ivashchenko@rosenergo.gov.ru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061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Вклад в прирост мирового ВВП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процентные пункты</a:t>
            </a:r>
            <a:endParaRPr lang="ru-RU" sz="2800" b="1" cap="small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МВФ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6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9879" y="881959"/>
            <a:ext cx="8564242" cy="5598011"/>
            <a:chOff x="289879" y="881959"/>
            <a:chExt cx="8564242" cy="55980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79" y="881959"/>
              <a:ext cx="8564242" cy="559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48548" y="5184810"/>
              <a:ext cx="7189951" cy="58477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С 2001 г. вклад развивающихся стран в прирост мирового ВВП больше, нежели вклад развитых. Между объемами двух экономик паритет достигнут в 2011 г.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671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МВФ </a:t>
            </a:r>
            <a:r>
              <a:rPr lang="en-US" sz="1400" i="1" dirty="0" smtClean="0"/>
              <a:t>WEO Database </a:t>
            </a:r>
            <a:r>
              <a:rPr lang="ru-RU" sz="1400" i="1" dirty="0" smtClean="0"/>
              <a:t>(октябрь 2011)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7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Реальный ВВП </a:t>
            </a:r>
            <a:r>
              <a:rPr lang="en-US" sz="2800" b="1" cap="small" dirty="0" smtClean="0">
                <a:latin typeface="Candara" pitchFamily="34" charset="0"/>
              </a:rPr>
              <a:t>| </a:t>
            </a:r>
            <a:r>
              <a:rPr lang="ru-RU" sz="2800" b="1" cap="small" dirty="0" smtClean="0">
                <a:latin typeface="Candara" pitchFamily="34" charset="0"/>
              </a:rPr>
              <a:t>развитые страны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2008 г. = 100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8100" y="914587"/>
            <a:ext cx="8467799" cy="5538749"/>
            <a:chOff x="338100" y="914587"/>
            <a:chExt cx="8467799" cy="5538749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0" y="914587"/>
              <a:ext cx="8467799" cy="5538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79117" y="1196752"/>
              <a:ext cx="4680520" cy="830997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Оптимистичные прогнозы МВФ  осени 2011 могут не сбыться, темпы роста ВВП в европейских странах окажутся существенно ниже. 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400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МВФ </a:t>
            </a:r>
            <a:r>
              <a:rPr lang="en-US" sz="1400" i="1" dirty="0" smtClean="0"/>
              <a:t>WEO Database </a:t>
            </a:r>
            <a:r>
              <a:rPr lang="ru-RU" sz="1400" i="1" dirty="0" smtClean="0"/>
              <a:t>(октябрь 2011)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8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Реальный ВВП </a:t>
            </a:r>
            <a:r>
              <a:rPr lang="en-US" sz="2800" b="1" cap="small" dirty="0" smtClean="0">
                <a:latin typeface="Candara" pitchFamily="34" charset="0"/>
              </a:rPr>
              <a:t>| </a:t>
            </a:r>
            <a:r>
              <a:rPr lang="ru-RU" sz="2800" b="1" cap="small" dirty="0" smtClean="0">
                <a:latin typeface="Candara" pitchFamily="34" charset="0"/>
              </a:rPr>
              <a:t>развивающиеся страны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2008 г. = 100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4512" y="917598"/>
            <a:ext cx="8499037" cy="5544616"/>
            <a:chOff x="324512" y="917598"/>
            <a:chExt cx="8499037" cy="5544616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12" y="917598"/>
              <a:ext cx="8499037" cy="5544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15616" y="1556792"/>
              <a:ext cx="4680520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Индия и Китай не испытали серьезного замедления роста в кризисный для мировой экономики период, но 2012-2013 гг. будут и для них не простыми.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815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Источник: </a:t>
            </a:r>
            <a:r>
              <a:rPr lang="en-US" sz="1400" i="1" dirty="0" smtClean="0"/>
              <a:t>BEA</a:t>
            </a:r>
            <a:endParaRPr lang="ru-RU" sz="1400" i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25344"/>
            <a:ext cx="503082" cy="339817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 -</a:t>
            </a:r>
            <a:fld id="{952DFFAA-E2A0-4907-955F-74A32CA1552C}" type="slidenum">
              <a:rPr lang="ru-RU" sz="1400" b="1" smtClean="0">
                <a:solidFill>
                  <a:schemeClr val="tx1"/>
                </a:solidFill>
                <a:latin typeface="Candara" pitchFamily="34" charset="0"/>
              </a:rPr>
              <a:pPr/>
              <a:t>9</a:t>
            </a:fld>
            <a:r>
              <a:rPr lang="ru-RU" sz="1400" b="1" dirty="0" smtClean="0">
                <a:solidFill>
                  <a:schemeClr val="tx1"/>
                </a:solidFill>
                <a:latin typeface="Candara" pitchFamily="34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-64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latin typeface="Candara" pitchFamily="34" charset="0"/>
              </a:rPr>
              <a:t>Прирост ВВП США, разложенный по компонентам</a:t>
            </a:r>
            <a:br>
              <a:rPr lang="ru-RU" sz="2800" b="1" cap="small" dirty="0" smtClean="0">
                <a:latin typeface="Candara" pitchFamily="34" charset="0"/>
              </a:rPr>
            </a:br>
            <a:r>
              <a:rPr lang="ru-RU" sz="2000" cap="small" dirty="0" smtClean="0">
                <a:latin typeface="Candara" pitchFamily="34" charset="0"/>
              </a:rPr>
              <a:t>ВВП – % к предыдущему кварталу в годовом выражении, компоненты – п.п.</a:t>
            </a:r>
            <a:endParaRPr lang="ru-RU" sz="2800" b="1" cap="small" dirty="0">
              <a:latin typeface="Candar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06756" y="908720"/>
            <a:ext cx="8513716" cy="5542415"/>
            <a:chOff x="306756" y="908720"/>
            <a:chExt cx="8513716" cy="554241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56" y="908720"/>
              <a:ext cx="8479188" cy="554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724128" y="3789040"/>
              <a:ext cx="3096344" cy="107721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Снижение госрасходов – ключевой внутренний риск для стабильности послекризисного восстановления в США.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128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2217</Words>
  <Application>Microsoft Office PowerPoint</Application>
  <PresentationFormat>Экран (4:3)</PresentationFormat>
  <Paragraphs>588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Иващенко Алексей Сергеевич</dc:creator>
  <cp:lastModifiedBy>Иващенко</cp:lastModifiedBy>
  <cp:revision>134</cp:revision>
  <dcterms:created xsi:type="dcterms:W3CDTF">2012-03-22T04:38:11Z</dcterms:created>
  <dcterms:modified xsi:type="dcterms:W3CDTF">2012-03-27T08:15:13Z</dcterms:modified>
</cp:coreProperties>
</file>