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301" r:id="rId2"/>
    <p:sldId id="258" r:id="rId3"/>
    <p:sldId id="259" r:id="rId4"/>
    <p:sldId id="260" r:id="rId5"/>
    <p:sldId id="261" r:id="rId6"/>
    <p:sldId id="262" r:id="rId7"/>
    <p:sldId id="263" r:id="rId8"/>
    <p:sldId id="264" r:id="rId9"/>
    <p:sldId id="265" r:id="rId10"/>
    <p:sldId id="277" r:id="rId11"/>
    <p:sldId id="278" r:id="rId12"/>
    <p:sldId id="282" r:id="rId13"/>
    <p:sldId id="286" r:id="rId14"/>
    <p:sldId id="287" r:id="rId15"/>
    <p:sldId id="295" r:id="rId16"/>
    <p:sldId id="297" r:id="rId17"/>
    <p:sldId id="298" r:id="rId18"/>
    <p:sldId id="270" r:id="rId19"/>
    <p:sldId id="300" r:id="rId20"/>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10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1044;&#1080;&#1072;&#1075;&#1088;&#1072;&#1084;&#1084;&#1072;%20&#1074;%20&#1091;&#1075;&#1083;&#1077;&#1074;&#1086;&#1076;&#1086;&#1088;&#1086;&#1076;&#1085;&#1072;&#1103;%20&#1101;&#1082;&#1086;&#1085;&#1086;&#1084;&#1080;&#1082;&#1072;%2028-10-2013%20-%20(&#1056;&#1077;&#1078;&#1080;&#1084;%20&#1089;&#1086;&#1074;&#1084;&#1077;&#1089;&#1090;&#1080;&#1084;&#1086;&#1089;&#1090;&#108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'[Диаграмма в углеводородная экономика 28-10-2013 - (Режим совместимости)]Лист3'!$B$1</c:f>
              <c:strCache>
                <c:ptCount val="1"/>
                <c:pt idx="0">
                  <c:v>2010</c:v>
                </c:pt>
              </c:strCache>
            </c:strRef>
          </c:tx>
          <c:invertIfNegative val="0"/>
          <c:dLbls>
            <c:spPr>
              <a:noFill/>
              <a:ln>
                <a:noFill/>
              </a:ln>
              <a:effectLst/>
            </c:spPr>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углеводородная экономика 28-10-2013 - (Режим совместимости)]Лист3'!$A$2:$A$5</c:f>
              <c:strCache>
                <c:ptCount val="4"/>
                <c:pt idx="0">
                  <c:v>Russia</c:v>
                </c:pt>
                <c:pt idx="1">
                  <c:v>Gazprom</c:v>
                </c:pt>
                <c:pt idx="2">
                  <c:v>Independent producers</c:v>
                </c:pt>
                <c:pt idx="3">
                  <c:v>Export</c:v>
                </c:pt>
              </c:strCache>
            </c:strRef>
          </c:cat>
          <c:val>
            <c:numRef>
              <c:f>'[Диаграмма в углеводородная экономика 28-10-2013 - (Режим совместимости)]Лист3'!$B$2:$B$5</c:f>
              <c:numCache>
                <c:formatCode>General</c:formatCode>
                <c:ptCount val="4"/>
                <c:pt idx="0">
                  <c:v>583</c:v>
                </c:pt>
                <c:pt idx="1">
                  <c:v>462</c:v>
                </c:pt>
                <c:pt idx="2">
                  <c:v>121</c:v>
                </c:pt>
                <c:pt idx="3">
                  <c:v>221</c:v>
                </c:pt>
              </c:numCache>
            </c:numRef>
          </c:val>
        </c:ser>
        <c:ser>
          <c:idx val="1"/>
          <c:order val="1"/>
          <c:tx>
            <c:strRef>
              <c:f>'[Диаграмма в углеводородная экономика 28-10-2013 - (Режим совместимости)]Лист3'!$C$1</c:f>
              <c:strCache>
                <c:ptCount val="1"/>
                <c:pt idx="0">
                  <c:v>2011</c:v>
                </c:pt>
              </c:strCache>
            </c:strRef>
          </c:tx>
          <c:invertIfNegative val="0"/>
          <c:dLbls>
            <c:spPr>
              <a:noFill/>
              <a:ln>
                <a:noFill/>
              </a:ln>
              <a:effectLst/>
            </c:spPr>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углеводородная экономика 28-10-2013 - (Режим совместимости)]Лист3'!$A$2:$A$5</c:f>
              <c:strCache>
                <c:ptCount val="4"/>
                <c:pt idx="0">
                  <c:v>Russia</c:v>
                </c:pt>
                <c:pt idx="1">
                  <c:v>Gazprom</c:v>
                </c:pt>
                <c:pt idx="2">
                  <c:v>Independent producers</c:v>
                </c:pt>
                <c:pt idx="3">
                  <c:v>Export</c:v>
                </c:pt>
              </c:strCache>
            </c:strRef>
          </c:cat>
          <c:val>
            <c:numRef>
              <c:f>'[Диаграмма в углеводородная экономика 28-10-2013 - (Режим совместимости)]Лист3'!$C$2:$C$5</c:f>
              <c:numCache>
                <c:formatCode>General</c:formatCode>
                <c:ptCount val="4"/>
                <c:pt idx="0">
                  <c:v>650</c:v>
                </c:pt>
                <c:pt idx="1">
                  <c:v>508</c:v>
                </c:pt>
                <c:pt idx="2">
                  <c:v>142</c:v>
                </c:pt>
                <c:pt idx="3">
                  <c:v>218</c:v>
                </c:pt>
              </c:numCache>
            </c:numRef>
          </c:val>
        </c:ser>
        <c:ser>
          <c:idx val="2"/>
          <c:order val="2"/>
          <c:tx>
            <c:strRef>
              <c:f>'[Диаграмма в углеводородная экономика 28-10-2013 - (Режим совместимости)]Лист3'!$D$1</c:f>
              <c:strCache>
                <c:ptCount val="1"/>
                <c:pt idx="0">
                  <c:v>2012</c:v>
                </c:pt>
              </c:strCache>
            </c:strRef>
          </c:tx>
          <c:invertIfNegative val="0"/>
          <c:dLbls>
            <c:spPr>
              <a:noFill/>
              <a:ln>
                <a:noFill/>
              </a:ln>
              <a:effectLst/>
            </c:spPr>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углеводородная экономика 28-10-2013 - (Режим совместимости)]Лист3'!$A$2:$A$5</c:f>
              <c:strCache>
                <c:ptCount val="4"/>
                <c:pt idx="0">
                  <c:v>Russia</c:v>
                </c:pt>
                <c:pt idx="1">
                  <c:v>Gazprom</c:v>
                </c:pt>
                <c:pt idx="2">
                  <c:v>Independent producers</c:v>
                </c:pt>
                <c:pt idx="3">
                  <c:v>Export</c:v>
                </c:pt>
              </c:strCache>
            </c:strRef>
          </c:cat>
          <c:val>
            <c:numRef>
              <c:f>'[Диаграмма в углеводородная экономика 28-10-2013 - (Режим совместимости)]Лист3'!$D$2:$D$5</c:f>
              <c:numCache>
                <c:formatCode>General</c:formatCode>
                <c:ptCount val="4"/>
                <c:pt idx="0">
                  <c:v>655</c:v>
                </c:pt>
                <c:pt idx="1">
                  <c:v>482</c:v>
                </c:pt>
                <c:pt idx="2">
                  <c:v>173</c:v>
                </c:pt>
                <c:pt idx="3">
                  <c:v>186</c:v>
                </c:pt>
              </c:numCache>
            </c:numRef>
          </c:val>
        </c:ser>
        <c:ser>
          <c:idx val="3"/>
          <c:order val="3"/>
          <c:tx>
            <c:strRef>
              <c:f>'[Диаграмма в углеводородная экономика 28-10-2013 - (Режим совместимости)]Лист3'!$E$1</c:f>
              <c:strCache>
                <c:ptCount val="1"/>
                <c:pt idx="0">
                  <c:v>2013</c:v>
                </c:pt>
              </c:strCache>
            </c:strRef>
          </c:tx>
          <c:invertIfNegative val="0"/>
          <c:dLbls>
            <c:spPr>
              <a:noFill/>
              <a:ln>
                <a:noFill/>
              </a:ln>
              <a:effectLst/>
            </c:spPr>
            <c:txPr>
              <a:bodyPr/>
              <a:lstStyle/>
              <a:p>
                <a:pPr>
                  <a:defRPr sz="8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углеводородная экономика 28-10-2013 - (Режим совместимости)]Лист3'!$A$2:$A$5</c:f>
              <c:strCache>
                <c:ptCount val="4"/>
                <c:pt idx="0">
                  <c:v>Russia</c:v>
                </c:pt>
                <c:pt idx="1">
                  <c:v>Gazprom</c:v>
                </c:pt>
                <c:pt idx="2">
                  <c:v>Independent producers</c:v>
                </c:pt>
                <c:pt idx="3">
                  <c:v>Export</c:v>
                </c:pt>
              </c:strCache>
            </c:strRef>
          </c:cat>
          <c:val>
            <c:numRef>
              <c:f>'[Диаграмма в углеводородная экономика 28-10-2013 - (Режим совместимости)]Лист3'!$E$2:$E$5</c:f>
              <c:numCache>
                <c:formatCode>General</c:formatCode>
                <c:ptCount val="4"/>
                <c:pt idx="0">
                  <c:v>668</c:v>
                </c:pt>
                <c:pt idx="1">
                  <c:v>480</c:v>
                </c:pt>
                <c:pt idx="2">
                  <c:v>148</c:v>
                </c:pt>
                <c:pt idx="3">
                  <c:v>190</c:v>
                </c:pt>
              </c:numCache>
            </c:numRef>
          </c:val>
        </c:ser>
        <c:dLbls>
          <c:showLegendKey val="0"/>
          <c:showVal val="0"/>
          <c:showCatName val="0"/>
          <c:showSerName val="0"/>
          <c:showPercent val="0"/>
          <c:showBubbleSize val="0"/>
        </c:dLbls>
        <c:gapWidth val="150"/>
        <c:shape val="cylinder"/>
        <c:axId val="86247936"/>
        <c:axId val="81581696"/>
        <c:axId val="0"/>
      </c:bar3DChart>
      <c:catAx>
        <c:axId val="86247936"/>
        <c:scaling>
          <c:orientation val="minMax"/>
        </c:scaling>
        <c:delete val="0"/>
        <c:axPos val="b"/>
        <c:numFmt formatCode="General" sourceLinked="1"/>
        <c:majorTickMark val="out"/>
        <c:minorTickMark val="none"/>
        <c:tickLblPos val="nextTo"/>
        <c:txPr>
          <a:bodyPr/>
          <a:lstStyle/>
          <a:p>
            <a:pPr>
              <a:defRPr sz="800" b="1">
                <a:latin typeface="Times New Roman" pitchFamily="18" charset="0"/>
                <a:cs typeface="Times New Roman" pitchFamily="18" charset="0"/>
              </a:defRPr>
            </a:pPr>
            <a:endParaRPr lang="ru-RU"/>
          </a:p>
        </c:txPr>
        <c:crossAx val="81581696"/>
        <c:crosses val="autoZero"/>
        <c:auto val="1"/>
        <c:lblAlgn val="ctr"/>
        <c:lblOffset val="100"/>
        <c:noMultiLvlLbl val="0"/>
      </c:catAx>
      <c:valAx>
        <c:axId val="81581696"/>
        <c:scaling>
          <c:orientation val="minMax"/>
        </c:scaling>
        <c:delete val="1"/>
        <c:axPos val="l"/>
        <c:numFmt formatCode="General" sourceLinked="1"/>
        <c:majorTickMark val="out"/>
        <c:minorTickMark val="none"/>
        <c:tickLblPos val="none"/>
        <c:crossAx val="86247936"/>
        <c:crosses val="autoZero"/>
        <c:crossBetween val="between"/>
      </c:valAx>
      <c:spPr>
        <a:noFill/>
        <a:ln w="25400">
          <a:noFill/>
        </a:ln>
      </c:spPr>
    </c:plotArea>
    <c:legend>
      <c:legendPos val="r"/>
      <c:layout/>
      <c:overlay val="0"/>
      <c:txPr>
        <a:bodyPr/>
        <a:lstStyle/>
        <a:p>
          <a:pPr>
            <a:defRPr sz="600" b="1">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88925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8250" y="1"/>
            <a:ext cx="2889250" cy="496888"/>
          </a:xfrm>
          <a:prstGeom prst="rect">
            <a:avLst/>
          </a:prstGeom>
        </p:spPr>
        <p:txBody>
          <a:bodyPr vert="horz" lIns="91440" tIns="45720" rIns="91440" bIns="45720" rtlCol="0"/>
          <a:lstStyle>
            <a:lvl1pPr algn="r">
              <a:defRPr sz="1200"/>
            </a:lvl1pPr>
          </a:lstStyle>
          <a:p>
            <a:fld id="{EB3139C4-AE0C-4AFE-B208-F8D6E7EFFC28}" type="datetimeFigureOut">
              <a:rPr lang="ru-RU" smtClean="0"/>
              <a:t>13.05.2014</a:t>
            </a:fld>
            <a:endParaRPr lang="ru-RU"/>
          </a:p>
        </p:txBody>
      </p:sp>
      <p:sp>
        <p:nvSpPr>
          <p:cNvPr id="4" name="Нижний колонтитул 3"/>
          <p:cNvSpPr>
            <a:spLocks noGrp="1"/>
          </p:cNvSpPr>
          <p:nvPr>
            <p:ph type="ftr" sz="quarter" idx="2"/>
          </p:nvPr>
        </p:nvSpPr>
        <p:spPr>
          <a:xfrm>
            <a:off x="0" y="9429751"/>
            <a:ext cx="288925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8250" y="9429751"/>
            <a:ext cx="2889250" cy="496888"/>
          </a:xfrm>
          <a:prstGeom prst="rect">
            <a:avLst/>
          </a:prstGeom>
        </p:spPr>
        <p:txBody>
          <a:bodyPr vert="horz" lIns="91440" tIns="45720" rIns="91440" bIns="45720" rtlCol="0" anchor="b"/>
          <a:lstStyle>
            <a:lvl1pPr algn="r">
              <a:defRPr sz="1200"/>
            </a:lvl1pPr>
          </a:lstStyle>
          <a:p>
            <a:fld id="{A9D242FB-4698-49A4-B917-BEAA855427ED}" type="slidenum">
              <a:rPr lang="ru-RU" smtClean="0"/>
              <a:t>‹#›</a:t>
            </a:fld>
            <a:endParaRPr lang="ru-RU"/>
          </a:p>
        </p:txBody>
      </p:sp>
    </p:spTree>
    <p:extLst>
      <p:ext uri="{BB962C8B-B14F-4D97-AF65-F5344CB8AC3E}">
        <p14:creationId xmlns:p14="http://schemas.microsoft.com/office/powerpoint/2010/main" val="14154680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DFF4C5D-48F1-4AF3-A6DD-62BED453BDDE}" type="datetimeFigureOut">
              <a:rPr lang="ru-RU" smtClean="0"/>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67282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FF4C5D-48F1-4AF3-A6DD-62BED453BDDE}" type="datetimeFigureOut">
              <a:rPr lang="ru-RU" smtClean="0"/>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7294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FF4C5D-48F1-4AF3-A6DD-62BED453BDDE}" type="datetimeFigureOut">
              <a:rPr lang="ru-RU" smtClean="0"/>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96253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FF4C5D-48F1-4AF3-A6DD-62BED453BDDE}" type="datetimeFigureOut">
              <a:rPr lang="ru-RU" smtClean="0"/>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398505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DFF4C5D-48F1-4AF3-A6DD-62BED453BDDE}" type="datetimeFigureOut">
              <a:rPr lang="ru-RU" smtClean="0"/>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421083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DFF4C5D-48F1-4AF3-A6DD-62BED453BDDE}" type="datetimeFigureOut">
              <a:rPr lang="ru-RU" smtClean="0"/>
              <a:t>13.05.2014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351969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DFF4C5D-48F1-4AF3-A6DD-62BED453BDDE}" type="datetimeFigureOut">
              <a:rPr lang="ru-RU" smtClean="0"/>
              <a:t>13.05.2014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58046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FF4C5D-48F1-4AF3-A6DD-62BED453BDDE}" type="datetimeFigureOut">
              <a:rPr lang="ru-RU" smtClean="0"/>
              <a:t>13.05.2014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268017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FF4C5D-48F1-4AF3-A6DD-62BED453BDDE}" type="datetimeFigureOut">
              <a:rPr lang="ru-RU" smtClean="0"/>
              <a:t>13.05.2014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229616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FF4C5D-48F1-4AF3-A6DD-62BED453BDDE}" type="datetimeFigureOut">
              <a:rPr lang="ru-RU" smtClean="0"/>
              <a:t>13.05.2014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244624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FF4C5D-48F1-4AF3-A6DD-62BED453BDDE}" type="datetimeFigureOut">
              <a:rPr lang="ru-RU" smtClean="0"/>
              <a:t>13.05.2014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3EB85A-3D77-4EF4-95C8-7B518CF4C127}" type="slidenum">
              <a:rPr lang="ru-RU" smtClean="0"/>
              <a:t>‹#›</a:t>
            </a:fld>
            <a:endParaRPr lang="ru-RU"/>
          </a:p>
        </p:txBody>
      </p:sp>
    </p:spTree>
    <p:extLst>
      <p:ext uri="{BB962C8B-B14F-4D97-AF65-F5344CB8AC3E}">
        <p14:creationId xmlns:p14="http://schemas.microsoft.com/office/powerpoint/2010/main" val="140976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F4C5D-48F1-4AF3-A6DD-62BED453BDDE}" type="datetimeFigureOut">
              <a:rPr lang="ru-RU" smtClean="0"/>
              <a:t>13.05.2014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B85A-3D77-4EF4-95C8-7B518CF4C127}" type="slidenum">
              <a:rPr lang="ru-RU" smtClean="0"/>
              <a:t>‹#›</a:t>
            </a:fld>
            <a:endParaRPr lang="ru-RU"/>
          </a:p>
        </p:txBody>
      </p:sp>
    </p:spTree>
    <p:extLst>
      <p:ext uri="{BB962C8B-B14F-4D97-AF65-F5344CB8AC3E}">
        <p14:creationId xmlns:p14="http://schemas.microsoft.com/office/powerpoint/2010/main" val="262946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ruskline.ru/images/2007/8057.jpg"/>
          <p:cNvPicPr>
            <a:picLocks noChangeAspect="1" noChangeArrowheads="1"/>
          </p:cNvPicPr>
          <p:nvPr/>
        </p:nvPicPr>
        <p:blipFill rotWithShape="1">
          <a:blip r:embed="rId2">
            <a:extLst>
              <a:ext uri="{28A0092B-C50C-407E-A947-70E740481C1C}">
                <a14:useLocalDpi xmlns:a14="http://schemas.microsoft.com/office/drawing/2010/main" val="0"/>
              </a:ext>
            </a:extLst>
          </a:blip>
          <a:srcRect b="5521"/>
          <a:stretch/>
        </p:blipFill>
        <p:spPr bwMode="auto">
          <a:xfrm>
            <a:off x="0" y="0"/>
            <a:ext cx="92857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451099" y="4149080"/>
            <a:ext cx="7992888" cy="2462213"/>
          </a:xfrm>
          <a:prstGeom prst="rect">
            <a:avLst/>
          </a:prstGeom>
        </p:spPr>
        <p:txBody>
          <a:bodyPr wrap="square">
            <a:spAutoFit/>
          </a:bodyPr>
          <a:lstStyle/>
          <a:p>
            <a:pPr algn="ctr">
              <a:defRPr/>
            </a:pPr>
            <a:r>
              <a:rPr lang="en-US" altLang="ru-RU" sz="4400" b="1" dirty="0">
                <a:latin typeface="Times New Roman" panose="02020603050405020304" pitchFamily="18" charset="0"/>
                <a:cs typeface="Times New Roman" panose="02020603050405020304" pitchFamily="18" charset="0"/>
              </a:rPr>
              <a:t>Elena </a:t>
            </a:r>
            <a:r>
              <a:rPr lang="en-US" altLang="ru-RU" sz="4400" b="1" dirty="0" err="1" smtClean="0">
                <a:latin typeface="Times New Roman" panose="02020603050405020304" pitchFamily="18" charset="0"/>
                <a:cs typeface="Times New Roman" panose="02020603050405020304" pitchFamily="18" charset="0"/>
              </a:rPr>
              <a:t>Telegina</a:t>
            </a:r>
            <a:endParaRPr lang="en-US" altLang="ru-RU" sz="4400" b="1" dirty="0" smtClean="0">
              <a:latin typeface="Times New Roman" panose="02020603050405020304" pitchFamily="18" charset="0"/>
              <a:cs typeface="Times New Roman" panose="02020603050405020304" pitchFamily="18" charset="0"/>
            </a:endParaRPr>
          </a:p>
          <a:p>
            <a:pPr algn="ctr">
              <a:defRPr/>
            </a:pPr>
            <a:endParaRPr lang="en-US" altLang="ru-RU" sz="3200" b="1" dirty="0">
              <a:latin typeface="Times New Roman" panose="02020603050405020304" pitchFamily="18" charset="0"/>
              <a:cs typeface="Times New Roman" panose="02020603050405020304" pitchFamily="18" charset="0"/>
            </a:endParaRPr>
          </a:p>
          <a:p>
            <a:pPr algn="ctr" fontAlgn="auto">
              <a:lnSpc>
                <a:spcPct val="90000"/>
              </a:lnSpc>
              <a:defRPr/>
            </a:pPr>
            <a:r>
              <a:rPr lang="en-US" sz="2000" b="1" dirty="0" smtClean="0">
                <a:latin typeface="Times New Roman" panose="02020603050405020304" pitchFamily="18" charset="0"/>
                <a:cs typeface="Times New Roman" panose="02020603050405020304" pitchFamily="18" charset="0"/>
              </a:rPr>
              <a:t>Director </a:t>
            </a:r>
            <a:r>
              <a:rPr lang="en-US" sz="2000" b="1" dirty="0">
                <a:latin typeface="Times New Roman" panose="02020603050405020304" pitchFamily="18" charset="0"/>
                <a:cs typeface="Times New Roman" panose="02020603050405020304" pitchFamily="18" charset="0"/>
              </a:rPr>
              <a:t>of the Institute of Geopolitics and Energy Security</a:t>
            </a:r>
          </a:p>
          <a:p>
            <a:pPr algn="ctr" fontAlgn="auto">
              <a:lnSpc>
                <a:spcPct val="75000"/>
              </a:lnSpc>
              <a:defRPr/>
            </a:pPr>
            <a:r>
              <a:rPr lang="en-US" sz="2000" b="1" dirty="0">
                <a:latin typeface="Times New Roman" panose="02020603050405020304" pitchFamily="18" charset="0"/>
                <a:cs typeface="Times New Roman" panose="02020603050405020304" pitchFamily="18" charset="0"/>
              </a:rPr>
              <a:t>Corresponding Member of Russian Academy of Sciences</a:t>
            </a:r>
          </a:p>
          <a:p>
            <a:pPr algn="ctr" fontAlgn="auto">
              <a:lnSpc>
                <a:spcPct val="75000"/>
              </a:lnSpc>
              <a:defRPr/>
            </a:pPr>
            <a:r>
              <a:rPr lang="en-GB" sz="2000" b="1" dirty="0">
                <a:latin typeface="Times New Roman" panose="02020603050405020304" pitchFamily="18" charset="0"/>
                <a:cs typeface="Times New Roman" panose="02020603050405020304" pitchFamily="18" charset="0"/>
              </a:rPr>
              <a:t>Dean, International Energy Business Department</a:t>
            </a:r>
          </a:p>
          <a:p>
            <a:pPr algn="ctr" fontAlgn="auto">
              <a:lnSpc>
                <a:spcPct val="75000"/>
              </a:lnSpc>
              <a:defRPr/>
            </a:pPr>
            <a:r>
              <a:rPr lang="en-US" sz="2000" b="1" dirty="0">
                <a:latin typeface="Times New Roman" panose="02020603050405020304" pitchFamily="18" charset="0"/>
                <a:cs typeface="Times New Roman" panose="02020603050405020304" pitchFamily="18" charset="0"/>
              </a:rPr>
              <a:t>Doctor of Economics, Professor</a:t>
            </a:r>
          </a:p>
          <a:p>
            <a:pPr algn="ctr" fontAlgn="auto">
              <a:lnSpc>
                <a:spcPct val="75000"/>
              </a:lnSpc>
              <a:defRPr/>
            </a:pPr>
            <a:r>
              <a:rPr lang="en-US" sz="2000" b="1" dirty="0">
                <a:latin typeface="Times New Roman" panose="02020603050405020304" pitchFamily="18" charset="0"/>
                <a:cs typeface="Times New Roman" panose="02020603050405020304" pitchFamily="18" charset="0"/>
              </a:rPr>
              <a:t>Russian University of Oil and Gas</a:t>
            </a:r>
            <a:endParaRPr lang="ru-RU"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67544" y="1340768"/>
            <a:ext cx="8280920" cy="1323439"/>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EU – Russia Energy Relations/</a:t>
            </a:r>
          </a:p>
          <a:p>
            <a:pPr algn="ctr"/>
            <a:r>
              <a:rPr lang="en-US" sz="4000" b="1" dirty="0" smtClean="0">
                <a:latin typeface="Times New Roman" panose="02020603050405020304" pitchFamily="18" charset="0"/>
                <a:cs typeface="Times New Roman" panose="02020603050405020304" pitchFamily="18" charset="0"/>
              </a:rPr>
              <a:t>Ukraine Crisis</a:t>
            </a:r>
          </a:p>
        </p:txBody>
      </p:sp>
      <p:pic>
        <p:nvPicPr>
          <p:cNvPr id="19" name="Picture 16" descr="http://www.globalresearch.ca/wp-content/uploads/2014/02/N%C3%A9o-nazis-Ukra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6658"/>
            <a:ext cx="1795163" cy="13444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img.ura-inform.com/news/russkij_krim%5b69553%5d(400x30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718779"/>
            <a:ext cx="2334737" cy="1459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codelo.org/sites/default/files/imagecache/statii/platform_prirazlomnay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2638" y="3039405"/>
            <a:ext cx="2412337" cy="22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1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F:\сша россия арктика\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8"/>
            <a:ext cx="9140952" cy="686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0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971600" y="67317"/>
            <a:ext cx="6914192" cy="5897109"/>
            <a:chOff x="971600" y="67317"/>
            <a:chExt cx="6914192" cy="5897109"/>
          </a:xfrm>
        </p:grpSpPr>
        <p:pic>
          <p:nvPicPr>
            <p:cNvPr id="2" name="Picture 2" descr="http://b1.vestifinance.ru/c/105642.b.jpg"/>
            <p:cNvPicPr>
              <a:picLocks noChangeAspect="1" noChangeArrowheads="1"/>
            </p:cNvPicPr>
            <p:nvPr/>
          </p:nvPicPr>
          <p:blipFill rotWithShape="1">
            <a:blip r:embed="rId2">
              <a:extLst>
                <a:ext uri="{28A0092B-C50C-407E-A947-70E740481C1C}">
                  <a14:useLocalDpi xmlns:a14="http://schemas.microsoft.com/office/drawing/2010/main" val="0"/>
                </a:ext>
              </a:extLst>
            </a:blip>
            <a:srcRect l="37442" t="16877"/>
            <a:stretch/>
          </p:blipFill>
          <p:spPr bwMode="auto">
            <a:xfrm>
              <a:off x="1280023" y="1295855"/>
              <a:ext cx="6297345" cy="46685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67317"/>
              <a:ext cx="6914192" cy="954107"/>
            </a:xfrm>
            <a:prstGeom prst="rect">
              <a:avLst/>
            </a:prstGeom>
          </p:spPr>
          <p:txBody>
            <a:bodyPr wrap="square">
              <a:spAutoFit/>
            </a:bodyPr>
            <a:lstStyle/>
            <a:p>
              <a:r>
                <a:rPr lang="en-US" sz="2800" b="1" dirty="0"/>
                <a:t>Northern Sea </a:t>
              </a:r>
              <a:r>
                <a:rPr lang="en-US" sz="2800" b="1" dirty="0" smtClean="0"/>
                <a:t>Route  vs  Southern </a:t>
              </a:r>
              <a:r>
                <a:rPr lang="en-US" sz="2800" b="1" dirty="0"/>
                <a:t>Sea Route</a:t>
              </a:r>
              <a:endParaRPr lang="ru-RU" sz="2800" b="1" dirty="0"/>
            </a:p>
            <a:p>
              <a:endParaRPr lang="ru-RU" sz="2800" b="1" dirty="0"/>
            </a:p>
          </p:txBody>
        </p:sp>
        <p:sp>
          <p:nvSpPr>
            <p:cNvPr id="4" name="Прямоугольник 3"/>
            <p:cNvSpPr/>
            <p:nvPr/>
          </p:nvSpPr>
          <p:spPr>
            <a:xfrm>
              <a:off x="2915816" y="1340768"/>
              <a:ext cx="3096344" cy="400110"/>
            </a:xfrm>
            <a:prstGeom prst="rect">
              <a:avLst/>
            </a:prstGeom>
            <a:solidFill>
              <a:srgbClr val="0054A8"/>
            </a:solidFill>
          </p:spPr>
          <p:txBody>
            <a:bodyPr wrap="square">
              <a:spAutoFit/>
            </a:bodyPr>
            <a:lstStyle/>
            <a:p>
              <a:pPr algn="ctr"/>
              <a:r>
                <a:rPr lang="en-US" sz="2000" b="1" dirty="0">
                  <a:solidFill>
                    <a:schemeClr val="bg1"/>
                  </a:solidFill>
                </a:rPr>
                <a:t>Northern Sea Route</a:t>
              </a:r>
              <a:endParaRPr lang="ru-RU" sz="2000" b="1" dirty="0">
                <a:solidFill>
                  <a:schemeClr val="bg1"/>
                </a:solidFill>
              </a:endParaRPr>
            </a:p>
          </p:txBody>
        </p:sp>
        <p:sp>
          <p:nvSpPr>
            <p:cNvPr id="5" name="Прямоугольник 4"/>
            <p:cNvSpPr/>
            <p:nvPr/>
          </p:nvSpPr>
          <p:spPr>
            <a:xfrm>
              <a:off x="1187624" y="2492896"/>
              <a:ext cx="1066831" cy="369332"/>
            </a:xfrm>
            <a:prstGeom prst="rect">
              <a:avLst/>
            </a:prstGeom>
            <a:solidFill>
              <a:srgbClr val="0054A8"/>
            </a:solidFill>
          </p:spPr>
          <p:txBody>
            <a:bodyPr wrap="none">
              <a:spAutoFit/>
            </a:bodyPr>
            <a:lstStyle/>
            <a:p>
              <a:r>
                <a:rPr lang="en-US" b="1" dirty="0">
                  <a:solidFill>
                    <a:schemeClr val="bg1"/>
                  </a:solidFill>
                </a:rPr>
                <a:t>Hamburg</a:t>
              </a:r>
              <a:endParaRPr lang="ru-RU" b="1" dirty="0">
                <a:solidFill>
                  <a:schemeClr val="bg1"/>
                </a:solidFill>
              </a:endParaRPr>
            </a:p>
          </p:txBody>
        </p:sp>
        <p:sp>
          <p:nvSpPr>
            <p:cNvPr id="6" name="Прямоугольник 5"/>
            <p:cNvSpPr/>
            <p:nvPr/>
          </p:nvSpPr>
          <p:spPr>
            <a:xfrm>
              <a:off x="3792167" y="3418379"/>
              <a:ext cx="827914" cy="369332"/>
            </a:xfrm>
            <a:prstGeom prst="rect">
              <a:avLst/>
            </a:prstGeom>
            <a:solidFill>
              <a:srgbClr val="0054A8"/>
            </a:solidFill>
          </p:spPr>
          <p:txBody>
            <a:bodyPr wrap="square">
              <a:spAutoFit/>
            </a:bodyPr>
            <a:lstStyle/>
            <a:p>
              <a:pPr algn="ctr"/>
              <a:r>
                <a:rPr lang="en-US" b="1" dirty="0">
                  <a:solidFill>
                    <a:schemeClr val="bg1"/>
                  </a:solidFill>
                </a:rPr>
                <a:t>China</a:t>
              </a:r>
              <a:endParaRPr lang="ru-RU" b="1" dirty="0">
                <a:solidFill>
                  <a:schemeClr val="bg1"/>
                </a:solidFill>
              </a:endParaRPr>
            </a:p>
          </p:txBody>
        </p:sp>
        <p:sp>
          <p:nvSpPr>
            <p:cNvPr id="7" name="Прямоугольник 6"/>
            <p:cNvSpPr/>
            <p:nvPr/>
          </p:nvSpPr>
          <p:spPr>
            <a:xfrm>
              <a:off x="5364088" y="3577580"/>
              <a:ext cx="1056700" cy="369332"/>
            </a:xfrm>
            <a:prstGeom prst="rect">
              <a:avLst/>
            </a:prstGeom>
            <a:solidFill>
              <a:srgbClr val="0054A8"/>
            </a:solidFill>
          </p:spPr>
          <p:txBody>
            <a:bodyPr wrap="none">
              <a:spAutoFit/>
            </a:bodyPr>
            <a:lstStyle/>
            <a:p>
              <a:r>
                <a:rPr lang="en-US" b="1" dirty="0">
                  <a:solidFill>
                    <a:schemeClr val="bg1"/>
                  </a:solidFill>
                </a:rPr>
                <a:t>Shanghai</a:t>
              </a:r>
              <a:endParaRPr lang="ru-RU" b="1" dirty="0">
                <a:solidFill>
                  <a:schemeClr val="bg1"/>
                </a:solidFill>
              </a:endParaRPr>
            </a:p>
          </p:txBody>
        </p:sp>
        <p:sp>
          <p:nvSpPr>
            <p:cNvPr id="8" name="Прямоугольник 7"/>
            <p:cNvSpPr/>
            <p:nvPr/>
          </p:nvSpPr>
          <p:spPr>
            <a:xfrm>
              <a:off x="3549364" y="4260773"/>
              <a:ext cx="2750313" cy="369332"/>
            </a:xfrm>
            <a:prstGeom prst="rect">
              <a:avLst/>
            </a:prstGeom>
            <a:solidFill>
              <a:srgbClr val="0054A8"/>
            </a:solidFill>
          </p:spPr>
          <p:txBody>
            <a:bodyPr wrap="square">
              <a:spAutoFit/>
            </a:bodyPr>
            <a:lstStyle/>
            <a:p>
              <a:pPr algn="ctr"/>
              <a:r>
                <a:rPr lang="en-US" b="1" dirty="0">
                  <a:solidFill>
                    <a:schemeClr val="bg1"/>
                  </a:solidFill>
                </a:rPr>
                <a:t>Southern Sea Route</a:t>
              </a:r>
              <a:endParaRPr lang="ru-RU" b="1" dirty="0">
                <a:solidFill>
                  <a:schemeClr val="bg1"/>
                </a:solidFill>
              </a:endParaRPr>
            </a:p>
          </p:txBody>
        </p:sp>
        <p:sp>
          <p:nvSpPr>
            <p:cNvPr id="9" name="Прямоугольник 8"/>
            <p:cNvSpPr/>
            <p:nvPr/>
          </p:nvSpPr>
          <p:spPr>
            <a:xfrm>
              <a:off x="3646453" y="2051619"/>
              <a:ext cx="3312368" cy="815608"/>
            </a:xfrm>
            <a:prstGeom prst="rect">
              <a:avLst/>
            </a:prstGeom>
            <a:solidFill>
              <a:srgbClr val="0054A8"/>
            </a:solidFill>
          </p:spPr>
          <p:txBody>
            <a:bodyPr wrap="square">
              <a:spAutoFit/>
            </a:bodyPr>
            <a:lstStyle/>
            <a:p>
              <a:pPr algn="ctr"/>
              <a:r>
                <a:rPr lang="en-US" sz="3600" b="1" dirty="0">
                  <a:solidFill>
                    <a:schemeClr val="bg1"/>
                  </a:solidFill>
                </a:rPr>
                <a:t>20 </a:t>
              </a:r>
              <a:r>
                <a:rPr lang="en-US" sz="3600" b="1" dirty="0" smtClean="0">
                  <a:solidFill>
                    <a:schemeClr val="bg1"/>
                  </a:solidFill>
                </a:rPr>
                <a:t>days</a:t>
              </a:r>
              <a:endParaRPr lang="en-US" sz="800" b="1" dirty="0" smtClean="0">
                <a:solidFill>
                  <a:schemeClr val="bg1"/>
                </a:solidFill>
              </a:endParaRPr>
            </a:p>
            <a:p>
              <a:pPr algn="ctr"/>
              <a:endParaRPr lang="ru-RU" sz="1100" b="1" dirty="0">
                <a:solidFill>
                  <a:schemeClr val="bg1"/>
                </a:solidFill>
              </a:endParaRPr>
            </a:p>
          </p:txBody>
        </p:sp>
      </p:grpSp>
    </p:spTree>
    <p:extLst>
      <p:ext uri="{BB962C8B-B14F-4D97-AF65-F5344CB8AC3E}">
        <p14:creationId xmlns:p14="http://schemas.microsoft.com/office/powerpoint/2010/main" val="290198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10920" y="-4440"/>
            <a:ext cx="9143763" cy="6858001"/>
            <a:chOff x="-10920" y="-4440"/>
            <a:chExt cx="9143763" cy="6858001"/>
          </a:xfrm>
        </p:grpSpPr>
        <p:pic>
          <p:nvPicPr>
            <p:cNvPr id="2" name="Рисунок 1" descr="Северный морской путь, Арктика, полезные ископаемые"/>
            <p:cNvPicPr/>
            <p:nvPr/>
          </p:nvPicPr>
          <p:blipFill rotWithShape="1">
            <a:blip r:embed="rId2">
              <a:extLst>
                <a:ext uri="{28A0092B-C50C-407E-A947-70E740481C1C}">
                  <a14:useLocalDpi xmlns:a14="http://schemas.microsoft.com/office/drawing/2010/main" val="0"/>
                </a:ext>
              </a:extLst>
            </a:blip>
            <a:srcRect t="7037" b="14076"/>
            <a:stretch/>
          </p:blipFill>
          <p:spPr bwMode="auto">
            <a:xfrm>
              <a:off x="1259632" y="-4439"/>
              <a:ext cx="6768752" cy="6858000"/>
            </a:xfrm>
            <a:prstGeom prst="rect">
              <a:avLst/>
            </a:prstGeom>
            <a:noFill/>
            <a:ln>
              <a:noFill/>
            </a:ln>
          </p:spPr>
        </p:pic>
        <p:pic>
          <p:nvPicPr>
            <p:cNvPr id="3" name="Рисунок 2" descr="Северный морской путь, Арктика, полезные ископаемые"/>
            <p:cNvPicPr/>
            <p:nvPr/>
          </p:nvPicPr>
          <p:blipFill rotWithShape="1">
            <a:blip r:embed="rId2">
              <a:extLst>
                <a:ext uri="{28A0092B-C50C-407E-A947-70E740481C1C}">
                  <a14:useLocalDpi xmlns:a14="http://schemas.microsoft.com/office/drawing/2010/main" val="0"/>
                </a:ext>
              </a:extLst>
            </a:blip>
            <a:srcRect t="85615" r="91783"/>
            <a:stretch/>
          </p:blipFill>
          <p:spPr bwMode="auto">
            <a:xfrm>
              <a:off x="-10920" y="-4440"/>
              <a:ext cx="683568" cy="1305974"/>
            </a:xfrm>
            <a:prstGeom prst="rect">
              <a:avLst/>
            </a:prstGeom>
            <a:noFill/>
            <a:ln>
              <a:noFill/>
            </a:ln>
          </p:spPr>
        </p:pic>
        <p:pic>
          <p:nvPicPr>
            <p:cNvPr id="9" name="Рисунок 8" descr="Северный морской путь, Арктика, полезные ископаемые"/>
            <p:cNvPicPr/>
            <p:nvPr/>
          </p:nvPicPr>
          <p:blipFill rotWithShape="1">
            <a:blip r:embed="rId2">
              <a:extLst>
                <a:ext uri="{28A0092B-C50C-407E-A947-70E740481C1C}">
                  <a14:useLocalDpi xmlns:a14="http://schemas.microsoft.com/office/drawing/2010/main" val="0"/>
                </a:ext>
              </a:extLst>
            </a:blip>
            <a:srcRect l="59224" t="85615" r="34753"/>
            <a:stretch/>
          </p:blipFill>
          <p:spPr bwMode="auto">
            <a:xfrm>
              <a:off x="8511035" y="5322322"/>
              <a:ext cx="621808" cy="1249821"/>
            </a:xfrm>
            <a:prstGeom prst="rect">
              <a:avLst/>
            </a:prstGeom>
            <a:noFill/>
            <a:ln>
              <a:noFill/>
            </a:ln>
          </p:spPr>
        </p:pic>
        <p:pic>
          <p:nvPicPr>
            <p:cNvPr id="10" name="Рисунок 9" descr="Северный морской путь, Арктика, полезные ископаемые"/>
            <p:cNvPicPr/>
            <p:nvPr/>
          </p:nvPicPr>
          <p:blipFill rotWithShape="1">
            <a:blip r:embed="rId2">
              <a:extLst>
                <a:ext uri="{28A0092B-C50C-407E-A947-70E740481C1C}">
                  <a14:useLocalDpi xmlns:a14="http://schemas.microsoft.com/office/drawing/2010/main" val="0"/>
                </a:ext>
              </a:extLst>
            </a:blip>
            <a:srcRect l="38861" t="85615" r="52785"/>
            <a:stretch/>
          </p:blipFill>
          <p:spPr bwMode="auto">
            <a:xfrm>
              <a:off x="8511035" y="-4440"/>
              <a:ext cx="621808" cy="1425599"/>
            </a:xfrm>
            <a:prstGeom prst="rect">
              <a:avLst/>
            </a:prstGeom>
            <a:noFill/>
            <a:ln>
              <a:noFill/>
            </a:ln>
          </p:spPr>
        </p:pic>
        <p:pic>
          <p:nvPicPr>
            <p:cNvPr id="11" name="Рисунок 10" descr="Северный морской путь, Арктика, полезные ископаемые"/>
            <p:cNvPicPr/>
            <p:nvPr/>
          </p:nvPicPr>
          <p:blipFill rotWithShape="1">
            <a:blip r:embed="rId2">
              <a:extLst>
                <a:ext uri="{28A0092B-C50C-407E-A947-70E740481C1C}">
                  <a14:useLocalDpi xmlns:a14="http://schemas.microsoft.com/office/drawing/2010/main" val="0"/>
                </a:ext>
              </a:extLst>
            </a:blip>
            <a:srcRect l="22374" t="85615" r="72273"/>
            <a:stretch/>
          </p:blipFill>
          <p:spPr bwMode="auto">
            <a:xfrm>
              <a:off x="27520" y="5482137"/>
              <a:ext cx="576065" cy="1315904"/>
            </a:xfrm>
            <a:prstGeom prst="rect">
              <a:avLst/>
            </a:prstGeom>
            <a:noFill/>
            <a:ln>
              <a:noFill/>
            </a:ln>
          </p:spPr>
        </p:pic>
        <p:sp>
          <p:nvSpPr>
            <p:cNvPr id="12" name="TextBox 11"/>
            <p:cNvSpPr txBox="1"/>
            <p:nvPr/>
          </p:nvSpPr>
          <p:spPr>
            <a:xfrm>
              <a:off x="626092" y="186882"/>
              <a:ext cx="2064091" cy="923330"/>
            </a:xfrm>
            <a:prstGeom prst="rect">
              <a:avLst/>
            </a:prstGeom>
            <a:noFill/>
          </p:spPr>
          <p:txBody>
            <a:bodyPr wrap="none" rtlCol="0">
              <a:spAutoFit/>
            </a:bodyPr>
            <a:lstStyle/>
            <a:p>
              <a:r>
                <a:rPr lang="en-US" dirty="0" smtClean="0"/>
                <a:t>Information Centers</a:t>
              </a:r>
            </a:p>
            <a:p>
              <a:r>
                <a:rPr lang="en-US" dirty="0" smtClean="0"/>
                <a:t>Deep Sea Ports</a:t>
              </a:r>
            </a:p>
            <a:p>
              <a:r>
                <a:rPr lang="en-US" dirty="0" smtClean="0"/>
                <a:t>Field exploration</a:t>
              </a:r>
              <a:endParaRPr lang="ru-RU" dirty="0"/>
            </a:p>
          </p:txBody>
        </p:sp>
        <p:sp>
          <p:nvSpPr>
            <p:cNvPr id="13" name="Прямоугольник 12"/>
            <p:cNvSpPr/>
            <p:nvPr/>
          </p:nvSpPr>
          <p:spPr>
            <a:xfrm>
              <a:off x="7200248" y="234723"/>
              <a:ext cx="1438693" cy="923330"/>
            </a:xfrm>
            <a:prstGeom prst="rect">
              <a:avLst/>
            </a:prstGeom>
          </p:spPr>
          <p:txBody>
            <a:bodyPr wrap="square">
              <a:spAutoFit/>
            </a:bodyPr>
            <a:lstStyle/>
            <a:p>
              <a:r>
                <a:rPr lang="en-US" dirty="0" smtClean="0"/>
                <a:t>Shale Oil</a:t>
              </a:r>
            </a:p>
            <a:p>
              <a:r>
                <a:rPr lang="en-US" dirty="0" smtClean="0"/>
                <a:t>Fishery Fields</a:t>
              </a:r>
            </a:p>
            <a:p>
              <a:r>
                <a:rPr lang="en-US" dirty="0" smtClean="0"/>
                <a:t>Gas</a:t>
              </a:r>
              <a:endParaRPr lang="ru-RU" dirty="0"/>
            </a:p>
          </p:txBody>
        </p:sp>
        <p:sp>
          <p:nvSpPr>
            <p:cNvPr id="14" name="Прямоугольник 13"/>
            <p:cNvSpPr/>
            <p:nvPr/>
          </p:nvSpPr>
          <p:spPr>
            <a:xfrm>
              <a:off x="508319" y="5660668"/>
              <a:ext cx="2069976" cy="923330"/>
            </a:xfrm>
            <a:prstGeom prst="rect">
              <a:avLst/>
            </a:prstGeom>
          </p:spPr>
          <p:txBody>
            <a:bodyPr wrap="square">
              <a:spAutoFit/>
            </a:bodyPr>
            <a:lstStyle/>
            <a:p>
              <a:r>
                <a:rPr lang="en-US" dirty="0" smtClean="0"/>
                <a:t>Offshore Platforms</a:t>
              </a:r>
            </a:p>
            <a:p>
              <a:r>
                <a:rPr lang="en-US" dirty="0" smtClean="0"/>
                <a:t>Hydro</a:t>
              </a:r>
            </a:p>
            <a:p>
              <a:r>
                <a:rPr lang="en-US" dirty="0" smtClean="0"/>
                <a:t>Wind</a:t>
              </a:r>
              <a:endParaRPr lang="en-US" dirty="0"/>
            </a:p>
          </p:txBody>
        </p:sp>
        <p:sp>
          <p:nvSpPr>
            <p:cNvPr id="15" name="Прямоугольник 14"/>
            <p:cNvSpPr/>
            <p:nvPr/>
          </p:nvSpPr>
          <p:spPr>
            <a:xfrm>
              <a:off x="7413965" y="5462943"/>
              <a:ext cx="1011261" cy="923330"/>
            </a:xfrm>
            <a:prstGeom prst="rect">
              <a:avLst/>
            </a:prstGeom>
          </p:spPr>
          <p:txBody>
            <a:bodyPr wrap="square">
              <a:spAutoFit/>
            </a:bodyPr>
            <a:lstStyle/>
            <a:p>
              <a:r>
                <a:rPr lang="en-US" dirty="0" smtClean="0"/>
                <a:t>Oil</a:t>
              </a:r>
            </a:p>
            <a:p>
              <a:r>
                <a:rPr lang="en-US" dirty="0" smtClean="0"/>
                <a:t>Planned</a:t>
              </a:r>
            </a:p>
            <a:p>
              <a:r>
                <a:rPr lang="en-US" dirty="0" smtClean="0"/>
                <a:t>Routes</a:t>
              </a:r>
              <a:endParaRPr lang="ru-RU" dirty="0"/>
            </a:p>
          </p:txBody>
        </p:sp>
      </p:grpSp>
    </p:spTree>
    <p:extLst>
      <p:ext uri="{BB962C8B-B14F-4D97-AF65-F5344CB8AC3E}">
        <p14:creationId xmlns:p14="http://schemas.microsoft.com/office/powerpoint/2010/main" val="38695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сша россия арктика\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9" y="120127"/>
            <a:ext cx="8611985" cy="674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4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295"/>
          <a:stretch/>
        </p:blipFill>
        <p:spPr bwMode="auto">
          <a:xfrm>
            <a:off x="-2428" y="764704"/>
            <a:ext cx="9146428" cy="529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43808" y="83329"/>
            <a:ext cx="3482492" cy="461665"/>
          </a:xfrm>
          <a:prstGeom prst="rect">
            <a:avLst/>
          </a:prstGeom>
          <a:noFill/>
        </p:spPr>
        <p:txBody>
          <a:bodyPr wrap="none" rtlCol="0">
            <a:spAutoFit/>
          </a:bodyPr>
          <a:lstStyle/>
          <a:p>
            <a:r>
              <a:rPr lang="en-US" sz="2400" b="1" dirty="0" smtClean="0"/>
              <a:t>Northern Sea Route, 2012</a:t>
            </a:r>
            <a:endParaRPr lang="ru-RU" sz="2400" b="1" dirty="0"/>
          </a:p>
        </p:txBody>
      </p:sp>
    </p:spTree>
    <p:extLst>
      <p:ext uri="{BB962C8B-B14F-4D97-AF65-F5344CB8AC3E}">
        <p14:creationId xmlns:p14="http://schemas.microsoft.com/office/powerpoint/2010/main" val="45656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70801" y="323480"/>
            <a:ext cx="4572000" cy="738664"/>
          </a:xfrm>
          <a:prstGeom prst="rect">
            <a:avLst/>
          </a:prstGeom>
        </p:spPr>
        <p:txBody>
          <a:bodyPr>
            <a:spAutoFit/>
          </a:bodyPr>
          <a:lstStyle/>
          <a:p>
            <a:pPr algn="ctr">
              <a:spcBef>
                <a:spcPct val="0"/>
              </a:spcBef>
            </a:pPr>
            <a:r>
              <a:rPr lang="en-US" altLang="ru-RU" sz="2400" b="1" dirty="0" err="1" smtClean="0"/>
              <a:t>Prirazlomnaya</a:t>
            </a:r>
            <a:r>
              <a:rPr lang="en-US" altLang="ru-RU" sz="2400" b="1" dirty="0" smtClean="0"/>
              <a:t> Platform</a:t>
            </a:r>
            <a:endParaRPr lang="ru-RU" altLang="ru-RU" sz="2400" b="1" dirty="0"/>
          </a:p>
          <a:p>
            <a:pPr algn="ctr">
              <a:spcBef>
                <a:spcPct val="0"/>
              </a:spcBef>
            </a:pPr>
            <a:r>
              <a:rPr lang="en-US" altLang="ru-RU" b="1" dirty="0" smtClean="0"/>
              <a:t>Transportation to Murmansk</a:t>
            </a:r>
            <a:endParaRPr lang="ru-RU" altLang="ru-RU" b="1" dirty="0"/>
          </a:p>
        </p:txBody>
      </p:sp>
      <p:pic>
        <p:nvPicPr>
          <p:cNvPr id="13314" name="Picture 2" descr="F:\сша россия арктика\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321" y="3068960"/>
            <a:ext cx="4478679" cy="29947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3321" y="4869160"/>
            <a:ext cx="4572000" cy="923330"/>
          </a:xfrm>
          <a:prstGeom prst="rect">
            <a:avLst/>
          </a:prstGeom>
        </p:spPr>
        <p:txBody>
          <a:bodyPr>
            <a:spAutoFit/>
          </a:bodyPr>
          <a:lstStyle/>
          <a:p>
            <a:r>
              <a:rPr lang="en-US" b="1" dirty="0" smtClean="0"/>
              <a:t>The </a:t>
            </a:r>
            <a:r>
              <a:rPr lang="en-US" b="1" dirty="0" err="1"/>
              <a:t>Prirazlomnaya</a:t>
            </a:r>
            <a:r>
              <a:rPr lang="en-US" b="1" dirty="0"/>
              <a:t> oil platform has started production in the icy waters of the Pechora </a:t>
            </a:r>
            <a:r>
              <a:rPr lang="en-US" b="1" dirty="0" smtClean="0"/>
              <a:t>Sea early 2014.</a:t>
            </a:r>
            <a:endParaRPr lang="ru-RU" dirty="0"/>
          </a:p>
        </p:txBody>
      </p:sp>
      <p:pic>
        <p:nvPicPr>
          <p:cNvPr id="2050" name="Picture 2" descr="http://barentsobserver.com/sites/barentsobserver.com/files/styles/grid_8/public/main/articles/prirazlomnaya.inice_.gazprom.jpg?itok=tWZ0K7z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25" y="1124744"/>
            <a:ext cx="443190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9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rosatomflot.ru/img/photoimages/124463598994395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 y="195466"/>
            <a:ext cx="9144001" cy="6072188"/>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право 5"/>
          <p:cNvSpPr/>
          <p:nvPr/>
        </p:nvSpPr>
        <p:spPr>
          <a:xfrm>
            <a:off x="212362" y="4941168"/>
            <a:ext cx="8320077"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10 </a:t>
            </a:r>
            <a:r>
              <a:rPr lang="en-US" sz="1600" b="1" dirty="0"/>
              <a:t>ice-breakers in the world, all designed and/or  built in the USSR or Russia.</a:t>
            </a:r>
          </a:p>
          <a:p>
            <a:r>
              <a:rPr lang="en-US" sz="1600" b="1" dirty="0"/>
              <a:t>Six of them  - in Russia.</a:t>
            </a:r>
          </a:p>
          <a:p>
            <a:r>
              <a:rPr lang="en-US" sz="1600" b="1" dirty="0"/>
              <a:t>Four  </a:t>
            </a:r>
            <a:r>
              <a:rPr lang="en-US" sz="1600" b="1" dirty="0" smtClean="0"/>
              <a:t>-  </a:t>
            </a:r>
            <a:r>
              <a:rPr lang="en-US" sz="1600" b="1" dirty="0"/>
              <a:t>in the Northern Sea Route.</a:t>
            </a:r>
          </a:p>
          <a:p>
            <a:endParaRPr lang="ru-RU" sz="2000" b="1" dirty="0"/>
          </a:p>
        </p:txBody>
      </p:sp>
    </p:spTree>
    <p:extLst>
      <p:ext uri="{BB962C8B-B14F-4D97-AF65-F5344CB8AC3E}">
        <p14:creationId xmlns:p14="http://schemas.microsoft.com/office/powerpoint/2010/main" val="6516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сша россия арктика\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82"/>
            <a:ext cx="9144000" cy="678143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право 5"/>
          <p:cNvSpPr/>
          <p:nvPr/>
        </p:nvSpPr>
        <p:spPr>
          <a:xfrm>
            <a:off x="323528" y="5121424"/>
            <a:ext cx="6984776" cy="1475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Three new nuclear vessels with ice-breaking capacity up to 3,5 m will be built in Russia in  </a:t>
            </a:r>
            <a:r>
              <a:rPr lang="ru-RU" sz="2000" b="1" dirty="0" smtClean="0"/>
              <a:t>2017 </a:t>
            </a:r>
            <a:r>
              <a:rPr lang="en-US" sz="2000" b="1" dirty="0" smtClean="0"/>
              <a:t>-</a:t>
            </a:r>
            <a:r>
              <a:rPr lang="ru-RU" sz="2000" b="1" dirty="0" smtClean="0"/>
              <a:t> 2020</a:t>
            </a:r>
            <a:r>
              <a:rPr lang="en-US" sz="2000" b="1" dirty="0" smtClean="0"/>
              <a:t> </a:t>
            </a:r>
            <a:r>
              <a:rPr lang="ru-RU" sz="2000" b="1" dirty="0" smtClean="0"/>
              <a:t>. </a:t>
            </a:r>
            <a:endParaRPr lang="ru-RU" sz="2000" b="1" dirty="0"/>
          </a:p>
        </p:txBody>
      </p:sp>
    </p:spTree>
    <p:extLst>
      <p:ext uri="{BB962C8B-B14F-4D97-AF65-F5344CB8AC3E}">
        <p14:creationId xmlns:p14="http://schemas.microsoft.com/office/powerpoint/2010/main" val="36190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404664"/>
            <a:ext cx="8928992" cy="6170920"/>
          </a:xfrm>
          <a:prstGeom prst="rect">
            <a:avLst/>
          </a:prstGeom>
        </p:spPr>
        <p:txBody>
          <a:bodyPr wrap="square">
            <a:spAutoFit/>
          </a:bodyPr>
          <a:lstStyle/>
          <a:p>
            <a:pPr marL="285750" indent="-285750" algn="just">
              <a:buFont typeface="Times New Roman" panose="02020603050405020304" pitchFamily="18" charset="0"/>
              <a:buChar char="•"/>
            </a:pPr>
            <a:r>
              <a:rPr lang="en-GB" sz="1500" b="1" dirty="0">
                <a:latin typeface="Times New Roman" panose="02020603050405020304" pitchFamily="18" charset="0"/>
                <a:cs typeface="Times New Roman" panose="02020603050405020304" pitchFamily="18" charset="0"/>
              </a:rPr>
              <a:t>Russia</a:t>
            </a:r>
            <a:r>
              <a:rPr lang="en-GB" sz="1500" dirty="0">
                <a:latin typeface="Times New Roman" panose="02020603050405020304" pitchFamily="18" charset="0"/>
                <a:cs typeface="Times New Roman" panose="02020603050405020304" pitchFamily="18" charset="0"/>
              </a:rPr>
              <a:t> is </a:t>
            </a:r>
            <a:r>
              <a:rPr lang="en-GB" sz="1500" i="1" dirty="0">
                <a:latin typeface="Times New Roman" panose="02020603050405020304" pitchFamily="18" charset="0"/>
                <a:cs typeface="Times New Roman" panose="02020603050405020304" pitchFamily="18" charset="0"/>
              </a:rPr>
              <a:t>highly dependent </a:t>
            </a:r>
            <a:r>
              <a:rPr lang="en-GB" sz="1500" dirty="0">
                <a:latin typeface="Times New Roman" panose="02020603050405020304" pitchFamily="18" charset="0"/>
                <a:cs typeface="Times New Roman" panose="02020603050405020304" pitchFamily="18" charset="0"/>
              </a:rPr>
              <a:t>on oil and gas sales to Europe. Investment in the Baltic Sea Nord Stream and the planned Black Sea South Stream pipelines indicate Russian intentions to circumvent Ukraine to secure market access.</a:t>
            </a:r>
          </a:p>
          <a:p>
            <a:pPr marL="171450" indent="-171450" algn="just">
              <a:buFont typeface="Times New Roman" panose="02020603050405020304" pitchFamily="18" charset="0"/>
              <a:buChar char="•"/>
            </a:pPr>
            <a:endParaRPr lang="ru-RU" sz="1500"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en-US" sz="1500" dirty="0">
                <a:latin typeface="Times New Roman" panose="02020603050405020304" pitchFamily="18" charset="0"/>
                <a:cs typeface="Times New Roman" panose="02020603050405020304" pitchFamily="18" charset="0"/>
              </a:rPr>
              <a:t>Russia is an important export market for the European industry with substantial direct investment in Russian industry.</a:t>
            </a:r>
          </a:p>
          <a:p>
            <a:pPr marL="171450" indent="-171450" algn="just">
              <a:buFont typeface="Times New Roman" panose="02020603050405020304" pitchFamily="18" charset="0"/>
              <a:buChar char="•"/>
            </a:pPr>
            <a:endParaRPr lang="en-US" sz="1500"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en-GB" sz="1500" b="1" dirty="0">
                <a:latin typeface="Times New Roman" panose="02020603050405020304" pitchFamily="18" charset="0"/>
                <a:cs typeface="Times New Roman" panose="02020603050405020304" pitchFamily="18" charset="0"/>
              </a:rPr>
              <a:t>For the EU</a:t>
            </a:r>
            <a:r>
              <a:rPr lang="en-GB" sz="1500" dirty="0">
                <a:latin typeface="Times New Roman" panose="02020603050405020304" pitchFamily="18" charset="0"/>
                <a:cs typeface="Times New Roman" panose="02020603050405020304" pitchFamily="18" charset="0"/>
              </a:rPr>
              <a:t>: </a:t>
            </a:r>
            <a:r>
              <a:rPr lang="en-GB" sz="1500" b="1" dirty="0">
                <a:latin typeface="Times New Roman" panose="02020603050405020304" pitchFamily="18" charset="0"/>
                <a:cs typeface="Times New Roman" panose="02020603050405020304" pitchFamily="18" charset="0"/>
              </a:rPr>
              <a:t>1/</a:t>
            </a:r>
            <a:r>
              <a:rPr lang="en-GB" sz="1500" dirty="0">
                <a:latin typeface="Times New Roman" panose="02020603050405020304" pitchFamily="18" charset="0"/>
                <a:cs typeface="Times New Roman" panose="02020603050405020304" pitchFamily="18" charset="0"/>
              </a:rPr>
              <a:t>The gain of political influence should be weighed against the cost of supporting Ukraine’s economy; </a:t>
            </a:r>
            <a:r>
              <a:rPr lang="en-GB" sz="1500" b="1" dirty="0">
                <a:latin typeface="Times New Roman" panose="02020603050405020304" pitchFamily="18" charset="0"/>
                <a:cs typeface="Times New Roman" panose="02020603050405020304" pitchFamily="18" charset="0"/>
              </a:rPr>
              <a:t>2/ </a:t>
            </a:r>
            <a:r>
              <a:rPr lang="en-GB" sz="1500" dirty="0">
                <a:latin typeface="Times New Roman" panose="02020603050405020304" pitchFamily="18" charset="0"/>
                <a:cs typeface="Times New Roman" panose="02020603050405020304" pitchFamily="18" charset="0"/>
              </a:rPr>
              <a:t>The risk for Europe is to be left with the bill for Ukraine, while the US will gain political influence;</a:t>
            </a:r>
            <a:r>
              <a:rPr lang="en-GB" sz="1500" b="1" dirty="0">
                <a:latin typeface="Times New Roman" panose="02020603050405020304" pitchFamily="18" charset="0"/>
                <a:cs typeface="Times New Roman" panose="02020603050405020304" pitchFamily="18" charset="0"/>
              </a:rPr>
              <a:t>3/ </a:t>
            </a:r>
            <a:r>
              <a:rPr lang="en-GB" sz="1500" dirty="0">
                <a:latin typeface="Times New Roman" panose="02020603050405020304" pitchFamily="18" charset="0"/>
                <a:cs typeface="Times New Roman" panose="02020603050405020304" pitchFamily="18" charset="0"/>
              </a:rPr>
              <a:t>The EU Commission is US-friendly and critical to Russia.</a:t>
            </a:r>
          </a:p>
          <a:p>
            <a:pPr marL="171450" indent="-171450" algn="just">
              <a:buFont typeface="Times New Roman" panose="02020603050405020304" pitchFamily="18" charset="0"/>
              <a:buChar char="•"/>
            </a:pPr>
            <a:endParaRPr lang="en-GB" sz="1500"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en-GB" sz="1500" dirty="0">
                <a:latin typeface="Times New Roman" panose="02020603050405020304" pitchFamily="18" charset="0"/>
                <a:cs typeface="Times New Roman" panose="02020603050405020304" pitchFamily="18" charset="0"/>
              </a:rPr>
              <a:t>In case of US success in dominancy, isolated </a:t>
            </a:r>
            <a:r>
              <a:rPr lang="en-GB" sz="1500" b="1" dirty="0">
                <a:latin typeface="Times New Roman" panose="02020603050405020304" pitchFamily="18" charset="0"/>
                <a:cs typeface="Times New Roman" panose="02020603050405020304" pitchFamily="18" charset="0"/>
              </a:rPr>
              <a:t>Russia and China </a:t>
            </a:r>
            <a:r>
              <a:rPr lang="en-GB" sz="1500" dirty="0">
                <a:latin typeface="Times New Roman" panose="02020603050405020304" pitchFamily="18" charset="0"/>
                <a:cs typeface="Times New Roman" panose="02020603050405020304" pitchFamily="18" charset="0"/>
              </a:rPr>
              <a:t>would be driven together, possibly with Iran as a third party, constituting an adversary trade bloc in Eurasia</a:t>
            </a:r>
            <a:r>
              <a:rPr lang="en-GB" sz="1500" b="1" i="1" dirty="0">
                <a:latin typeface="Times New Roman" panose="02020603050405020304" pitchFamily="18" charset="0"/>
                <a:cs typeface="Times New Roman" panose="02020603050405020304" pitchFamily="18" charset="0"/>
              </a:rPr>
              <a:t>. </a:t>
            </a:r>
          </a:p>
          <a:p>
            <a:pPr marL="171450" indent="-171450" algn="just">
              <a:buFont typeface="Times New Roman" panose="02020603050405020304" pitchFamily="18" charset="0"/>
              <a:buChar char="•"/>
            </a:pPr>
            <a:endParaRPr lang="en-GB" sz="1500" b="1" i="1" dirty="0">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Times New Roman" panose="02020603050405020304" pitchFamily="18" charset="0"/>
              <a:buChar char="•"/>
            </a:pPr>
            <a:r>
              <a:rPr lang="en-US" sz="1500" dirty="0">
                <a:latin typeface="Times New Roman" panose="02020603050405020304" pitchFamily="18" charset="0"/>
                <a:cs typeface="Times New Roman" panose="02020603050405020304" pitchFamily="18" charset="0"/>
              </a:rPr>
              <a:t>Being the world’s largest  oil  and natural gas producer Russia  started </a:t>
            </a:r>
            <a:r>
              <a:rPr lang="en-US" sz="1500" b="1" i="1" dirty="0">
                <a:latin typeface="Times New Roman" panose="02020603050405020304" pitchFamily="18" charset="0"/>
                <a:cs typeface="Times New Roman" panose="02020603050405020304" pitchFamily="18" charset="0"/>
              </a:rPr>
              <a:t>to re-direct energy flows to Asia Pacific Region</a:t>
            </a:r>
            <a:r>
              <a:rPr lang="en-US" sz="1500" dirty="0">
                <a:latin typeface="Times New Roman" panose="02020603050405020304" pitchFamily="18" charset="0"/>
                <a:cs typeface="Times New Roman" panose="02020603050405020304" pitchFamily="18" charset="0"/>
              </a:rPr>
              <a:t>. The APR market  for exports of Russian heating coal, oil and natural gas will grow dramatically in the coming decade.</a:t>
            </a:r>
          </a:p>
          <a:p>
            <a:pPr marL="285750" indent="-285750" algn="just">
              <a:spcBef>
                <a:spcPts val="600"/>
              </a:spcBef>
              <a:spcAft>
                <a:spcPts val="600"/>
              </a:spcAft>
              <a:buFont typeface="Times New Roman" panose="02020603050405020304" pitchFamily="18" charset="0"/>
              <a:buChar char="•"/>
            </a:pPr>
            <a:r>
              <a:rPr lang="en-US" sz="1500" i="1" dirty="0">
                <a:latin typeface="Times New Roman" panose="02020603050405020304" pitchFamily="18" charset="0"/>
                <a:cs typeface="Times New Roman" panose="02020603050405020304" pitchFamily="18" charset="0"/>
              </a:rPr>
              <a:t>Infrastructural  independence</a:t>
            </a:r>
            <a:r>
              <a:rPr lang="en-US" sz="1500" dirty="0">
                <a:latin typeface="Times New Roman" panose="02020603050405020304" pitchFamily="18" charset="0"/>
                <a:cs typeface="Times New Roman" panose="02020603050405020304" pitchFamily="18" charset="0"/>
              </a:rPr>
              <a:t> is becoming the top priority  for  Russian energy security. Therefore  existing routes and passages for trans-border transportation have been  re-</a:t>
            </a:r>
            <a:r>
              <a:rPr lang="en-US" sz="1500" dirty="0" err="1">
                <a:latin typeface="Times New Roman" panose="02020603050405020304" pitchFamily="18" charset="0"/>
                <a:cs typeface="Times New Roman" panose="02020603050405020304" pitchFamily="18" charset="0"/>
              </a:rPr>
              <a:t>newed</a:t>
            </a:r>
            <a:r>
              <a:rPr lang="en-US" sz="1500" dirty="0">
                <a:latin typeface="Times New Roman" panose="02020603050405020304" pitchFamily="18" charset="0"/>
                <a:cs typeface="Times New Roman" panose="02020603050405020304" pitchFamily="18" charset="0"/>
              </a:rPr>
              <a:t>  and extended.</a:t>
            </a:r>
          </a:p>
          <a:p>
            <a:pPr marL="285750" indent="-285750" algn="just">
              <a:spcBef>
                <a:spcPts val="600"/>
              </a:spcBef>
              <a:spcAft>
                <a:spcPts val="600"/>
              </a:spcAft>
              <a:buFont typeface="Times New Roman" panose="02020603050405020304" pitchFamily="18" charset="0"/>
              <a:buChar char="•"/>
            </a:pPr>
            <a:r>
              <a:rPr lang="en-US" sz="1500" dirty="0">
                <a:latin typeface="Times New Roman" panose="02020603050405020304" pitchFamily="18" charset="0"/>
                <a:cs typeface="Times New Roman" panose="02020603050405020304" pitchFamily="18" charset="0"/>
              </a:rPr>
              <a:t>New markets for Russian energy products demand new infrastructural construction, that is, LNG terminals and ice-breakers.</a:t>
            </a:r>
          </a:p>
          <a:p>
            <a:pPr marL="285750" indent="-285750" algn="just">
              <a:spcBef>
                <a:spcPts val="600"/>
              </a:spcBef>
              <a:spcAft>
                <a:spcPts val="600"/>
              </a:spcAft>
              <a:buFont typeface="Times New Roman" panose="02020603050405020304" pitchFamily="18" charset="0"/>
              <a:buChar char="•"/>
            </a:pPr>
            <a:r>
              <a:rPr lang="en-US" sz="1500" dirty="0">
                <a:latin typeface="Times New Roman" panose="02020603050405020304" pitchFamily="18" charset="0"/>
                <a:cs typeface="Times New Roman" panose="02020603050405020304" pitchFamily="18" charset="0"/>
              </a:rPr>
              <a:t>The use of nuclear ice breakers as Russian strategic arctic transportation advantage during relatively short navigation period (up to 6 months) makes  the </a:t>
            </a:r>
            <a:r>
              <a:rPr lang="en-US" sz="1500" b="1" i="1" dirty="0">
                <a:latin typeface="Times New Roman" panose="02020603050405020304" pitchFamily="18" charset="0"/>
                <a:cs typeface="Times New Roman" panose="02020603050405020304" pitchFamily="18" charset="0"/>
              </a:rPr>
              <a:t>Northern Sea Route</a:t>
            </a:r>
            <a:r>
              <a:rPr lang="en-US" sz="1500" dirty="0">
                <a:latin typeface="Times New Roman" panose="02020603050405020304" pitchFamily="18" charset="0"/>
                <a:cs typeface="Times New Roman" panose="02020603050405020304" pitchFamily="18" charset="0"/>
              </a:rPr>
              <a:t> promising and challenging area for international co-operation.</a:t>
            </a:r>
            <a:endParaRPr lang="en-GB" sz="1500" dirty="0"/>
          </a:p>
        </p:txBody>
      </p:sp>
    </p:spTree>
    <p:extLst>
      <p:ext uri="{BB962C8B-B14F-4D97-AF65-F5344CB8AC3E}">
        <p14:creationId xmlns:p14="http://schemas.microsoft.com/office/powerpoint/2010/main" val="1513135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сша россия арктика\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4"/>
            <a:ext cx="9141623" cy="6859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04334" y="2636912"/>
            <a:ext cx="4932953" cy="1323439"/>
          </a:xfrm>
          <a:prstGeom prst="rect">
            <a:avLst/>
          </a:prstGeom>
          <a:noFill/>
        </p:spPr>
        <p:txBody>
          <a:bodyPr wrap="none" rtlCol="0">
            <a:spAutoFit/>
          </a:bodyPr>
          <a:lstStyle/>
          <a:p>
            <a:r>
              <a:rPr lang="en-US" sz="8000" b="1" dirty="0" smtClean="0">
                <a:solidFill>
                  <a:schemeClr val="bg1"/>
                </a:solidFill>
              </a:rPr>
              <a:t>Thank you!</a:t>
            </a:r>
            <a:endParaRPr lang="ru-RU" sz="8000" b="1" dirty="0">
              <a:solidFill>
                <a:schemeClr val="bg1"/>
              </a:solidFill>
            </a:endParaRPr>
          </a:p>
        </p:txBody>
      </p:sp>
    </p:spTree>
    <p:extLst>
      <p:ext uri="{BB962C8B-B14F-4D97-AF65-F5344CB8AC3E}">
        <p14:creationId xmlns:p14="http://schemas.microsoft.com/office/powerpoint/2010/main" val="287702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9167" y="123868"/>
            <a:ext cx="9112439" cy="6741106"/>
            <a:chOff x="31561" y="116894"/>
            <a:chExt cx="9112439" cy="6741106"/>
          </a:xfrm>
        </p:grpSpPr>
        <p:grpSp>
          <p:nvGrpSpPr>
            <p:cNvPr id="3" name="Группа 2"/>
            <p:cNvGrpSpPr/>
            <p:nvPr/>
          </p:nvGrpSpPr>
          <p:grpSpPr>
            <a:xfrm>
              <a:off x="71055" y="123868"/>
              <a:ext cx="8933800" cy="6734132"/>
              <a:chOff x="71055" y="123868"/>
              <a:chExt cx="8933800" cy="6734132"/>
            </a:xfrm>
          </p:grpSpPr>
          <p:sp>
            <p:nvSpPr>
              <p:cNvPr id="10" name="TextBox 9"/>
              <p:cNvSpPr txBox="1"/>
              <p:nvPr/>
            </p:nvSpPr>
            <p:spPr>
              <a:xfrm>
                <a:off x="8477146" y="6642556"/>
                <a:ext cx="527709" cy="215444"/>
              </a:xfrm>
              <a:prstGeom prst="rect">
                <a:avLst/>
              </a:prstGeom>
              <a:noFill/>
            </p:spPr>
            <p:txBody>
              <a:bodyPr wrap="none" rtlCol="0">
                <a:spAutoFit/>
              </a:bodyPr>
              <a:lstStyle/>
              <a:p>
                <a:r>
                  <a:rPr lang="en-US" sz="800" b="1" dirty="0" smtClean="0"/>
                  <a:t>planned</a:t>
                </a:r>
                <a:endParaRPr lang="ru-RU" sz="800" b="1" dirty="0"/>
              </a:p>
            </p:txBody>
          </p:sp>
          <p:sp>
            <p:nvSpPr>
              <p:cNvPr id="11" name="TextBox 10"/>
              <p:cNvSpPr txBox="1"/>
              <p:nvPr/>
            </p:nvSpPr>
            <p:spPr>
              <a:xfrm>
                <a:off x="5489352" y="3597522"/>
                <a:ext cx="2748573" cy="338554"/>
              </a:xfrm>
              <a:prstGeom prst="rect">
                <a:avLst/>
              </a:prstGeom>
              <a:noFill/>
            </p:spPr>
            <p:txBody>
              <a:bodyPr wrap="none" rtlCol="0">
                <a:spAutoFit/>
              </a:bodyPr>
              <a:lstStyle/>
              <a:p>
                <a:r>
                  <a:rPr lang="en-US" sz="1600" b="1" dirty="0" smtClean="0"/>
                  <a:t>Oil production in Russia, </a:t>
                </a:r>
                <a:r>
                  <a:rPr lang="en-US" sz="1600" b="1" dirty="0" err="1" smtClean="0"/>
                  <a:t>mln</a:t>
                </a:r>
                <a:r>
                  <a:rPr lang="en-US" sz="1600" b="1" dirty="0" smtClean="0"/>
                  <a:t> t</a:t>
                </a:r>
                <a:endParaRPr lang="ru-RU" sz="1600" b="1" dirty="0"/>
              </a:p>
            </p:txBody>
          </p:sp>
          <p:graphicFrame>
            <p:nvGraphicFramePr>
              <p:cNvPr id="12" name="Диаграмма 11"/>
              <p:cNvGraphicFramePr>
                <a:graphicFrameLocks/>
              </p:cNvGraphicFramePr>
              <p:nvPr>
                <p:extLst>
                  <p:ext uri="{D42A27DB-BD31-4B8C-83A1-F6EECF244321}">
                    <p14:modId xmlns:p14="http://schemas.microsoft.com/office/powerpoint/2010/main" val="4191751660"/>
                  </p:ext>
                </p:extLst>
              </p:nvPr>
            </p:nvGraphicFramePr>
            <p:xfrm>
              <a:off x="71055" y="425252"/>
              <a:ext cx="4536503" cy="3102121"/>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a:off x="539552" y="123868"/>
                <a:ext cx="2743764" cy="338554"/>
              </a:xfrm>
              <a:prstGeom prst="rect">
                <a:avLst/>
              </a:prstGeom>
            </p:spPr>
            <p:txBody>
              <a:bodyPr wrap="none">
                <a:spAutoFit/>
              </a:bodyPr>
              <a:lstStyle/>
              <a:p>
                <a:r>
                  <a:rPr lang="en-US" sz="1600" b="1" dirty="0" smtClean="0"/>
                  <a:t>Gas </a:t>
                </a:r>
                <a:r>
                  <a:rPr lang="en-US" sz="1600" b="1" dirty="0"/>
                  <a:t>production in Russia, </a:t>
                </a:r>
                <a:r>
                  <a:rPr lang="en-US" sz="1600" b="1" dirty="0" err="1" smtClean="0"/>
                  <a:t>bcm</a:t>
                </a:r>
                <a:endParaRPr lang="ru-RU" sz="1600" b="1" dirty="0"/>
              </a:p>
            </p:txBody>
          </p:sp>
        </p:gr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93"/>
            <a:stretch/>
          </p:blipFill>
          <p:spPr bwMode="auto">
            <a:xfrm>
              <a:off x="4583278" y="478445"/>
              <a:ext cx="4560722" cy="297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28"/>
            <a:stretch/>
          </p:blipFill>
          <p:spPr bwMode="auto">
            <a:xfrm>
              <a:off x="31561" y="3976901"/>
              <a:ext cx="4218011" cy="283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65473" y="116894"/>
              <a:ext cx="4653262" cy="584775"/>
            </a:xfrm>
            <a:prstGeom prst="rect">
              <a:avLst/>
            </a:prstGeom>
            <a:noFill/>
          </p:spPr>
          <p:txBody>
            <a:bodyPr wrap="none" rtlCol="0">
              <a:spAutoFit/>
            </a:bodyPr>
            <a:lstStyle/>
            <a:p>
              <a:r>
                <a:rPr lang="en-US" sz="1600" b="1" dirty="0" smtClean="0"/>
                <a:t>Gas Production in the USA, Russia and Saudi Arabia, </a:t>
              </a:r>
            </a:p>
            <a:p>
              <a:pPr algn="ctr"/>
              <a:r>
                <a:rPr lang="en-US" sz="1600" b="1" dirty="0" smtClean="0"/>
                <a:t>1950-2038</a:t>
              </a:r>
              <a:endParaRPr lang="ru-RU" sz="1600" b="1" dirty="0"/>
            </a:p>
          </p:txBody>
        </p:sp>
        <p:sp>
          <p:nvSpPr>
            <p:cNvPr id="7" name="Прямоугольник 6"/>
            <p:cNvSpPr/>
            <p:nvPr/>
          </p:nvSpPr>
          <p:spPr>
            <a:xfrm>
              <a:off x="31562" y="3356992"/>
              <a:ext cx="4572000" cy="584775"/>
            </a:xfrm>
            <a:prstGeom prst="rect">
              <a:avLst/>
            </a:prstGeom>
          </p:spPr>
          <p:txBody>
            <a:bodyPr>
              <a:spAutoFit/>
            </a:bodyPr>
            <a:lstStyle/>
            <a:p>
              <a:pPr algn="ctr"/>
              <a:r>
                <a:rPr lang="en-US" sz="1600" b="1" dirty="0" smtClean="0"/>
                <a:t>Liquids </a:t>
              </a:r>
              <a:r>
                <a:rPr lang="en-US" sz="1600" b="1" dirty="0"/>
                <a:t>Production in the USA, Russia and Saudi Arabia, </a:t>
              </a:r>
              <a:r>
                <a:rPr lang="en-US" sz="1600" b="1" dirty="0" err="1" smtClean="0"/>
                <a:t>mln</a:t>
              </a:r>
              <a:r>
                <a:rPr lang="en-US" sz="1600" b="1" dirty="0" smtClean="0"/>
                <a:t> </a:t>
              </a:r>
              <a:r>
                <a:rPr lang="en-US" sz="1600" b="1" dirty="0" err="1"/>
                <a:t>bbl</a:t>
              </a:r>
              <a:r>
                <a:rPr lang="en-US" sz="1600" b="1" dirty="0"/>
                <a:t>/day/ </a:t>
              </a:r>
              <a:r>
                <a:rPr lang="en-US" sz="1600" b="1" dirty="0" smtClean="0"/>
                <a:t>1920-2040</a:t>
              </a:r>
              <a:endParaRPr lang="ru-RU" sz="1600" b="1" dirty="0"/>
            </a:p>
          </p:txBody>
        </p:sp>
        <p:sp>
          <p:nvSpPr>
            <p:cNvPr id="8" name="TextBox 7"/>
            <p:cNvSpPr txBox="1"/>
            <p:nvPr/>
          </p:nvSpPr>
          <p:spPr>
            <a:xfrm>
              <a:off x="3809872" y="6642556"/>
              <a:ext cx="1111202" cy="215444"/>
            </a:xfrm>
            <a:prstGeom prst="rect">
              <a:avLst/>
            </a:prstGeom>
            <a:noFill/>
          </p:spPr>
          <p:txBody>
            <a:bodyPr wrap="none" rtlCol="0">
              <a:spAutoFit/>
            </a:bodyPr>
            <a:lstStyle/>
            <a:p>
              <a:r>
                <a:rPr lang="en-US" sz="800" b="1" dirty="0" smtClean="0"/>
                <a:t>ENGIN, </a:t>
              </a:r>
              <a:r>
                <a:rPr lang="en-US" sz="800" b="1" dirty="0" err="1" smtClean="0"/>
                <a:t>Rystad</a:t>
              </a:r>
              <a:r>
                <a:rPr lang="en-US" sz="800" b="1" dirty="0" smtClean="0"/>
                <a:t> Energy</a:t>
              </a:r>
              <a:endParaRPr lang="ru-RU" sz="800" b="1" dirty="0"/>
            </a:p>
          </p:txBody>
        </p:sp>
      </p:gr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4115" y="4221088"/>
            <a:ext cx="45362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65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8872036" cy="442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8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35" t="39328" r="59015" b="41153"/>
          <a:stretch/>
        </p:blipFill>
        <p:spPr bwMode="auto">
          <a:xfrm>
            <a:off x="1343675" y="1159711"/>
            <a:ext cx="2320913" cy="258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http://www.berlin-athen.eu/uploads/RTEmagicC_ef669787ba.jpg.jpg"/>
          <p:cNvPicPr>
            <a:picLocks noChangeAspect="1" noChangeArrowheads="1"/>
          </p:cNvPicPr>
          <p:nvPr/>
        </p:nvPicPr>
        <p:blipFill rotWithShape="1">
          <a:blip r:embed="rId3">
            <a:extLst>
              <a:ext uri="{28A0092B-C50C-407E-A947-70E740481C1C}">
                <a14:useLocalDpi xmlns:a14="http://schemas.microsoft.com/office/drawing/2010/main" val="0"/>
              </a:ext>
            </a:extLst>
          </a:blip>
          <a:srcRect t="5894" r="4758" b="7958"/>
          <a:stretch/>
        </p:blipFill>
        <p:spPr bwMode="auto">
          <a:xfrm>
            <a:off x="5110097" y="4550776"/>
            <a:ext cx="3979526" cy="229264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874"/>
          <a:stretch/>
        </p:blipFill>
        <p:spPr bwMode="auto">
          <a:xfrm>
            <a:off x="143059" y="4515962"/>
            <a:ext cx="4722143" cy="236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19672" y="4041315"/>
            <a:ext cx="545213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EU – Russia Economic Interdependence</a:t>
            </a:r>
            <a:endParaRPr lang="ru-RU"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87857" y="46062"/>
            <a:ext cx="6345583" cy="954107"/>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Russian gas in </a:t>
            </a:r>
            <a:r>
              <a:rPr lang="en-US" sz="3200" b="1" dirty="0">
                <a:latin typeface="Times New Roman" panose="02020603050405020304" pitchFamily="18" charset="0"/>
                <a:cs typeface="Times New Roman" panose="02020603050405020304" pitchFamily="18" charset="0"/>
              </a:rPr>
              <a:t>E</a:t>
            </a:r>
            <a:r>
              <a:rPr lang="en-US" sz="3200" b="1" dirty="0" smtClean="0">
                <a:latin typeface="Times New Roman" panose="02020603050405020304" pitchFamily="18" charset="0"/>
                <a:cs typeface="Times New Roman" panose="02020603050405020304" pitchFamily="18" charset="0"/>
              </a:rPr>
              <a:t>uropean countries </a:t>
            </a:r>
          </a:p>
          <a:p>
            <a:pPr algn="ctr"/>
            <a:r>
              <a:rPr lang="en-US" sz="2400" b="1" dirty="0" smtClean="0">
                <a:latin typeface="Times New Roman" panose="02020603050405020304" pitchFamily="18" charset="0"/>
                <a:cs typeface="Times New Roman" panose="02020603050405020304" pitchFamily="18" charset="0"/>
              </a:rPr>
              <a:t>(% in energy balance) </a:t>
            </a:r>
            <a:endParaRPr lang="ru-RU" sz="2400" b="1"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878" t="37735" r="43297" b="41153"/>
          <a:stretch/>
        </p:blipFill>
        <p:spPr bwMode="auto">
          <a:xfrm>
            <a:off x="6032587" y="1159711"/>
            <a:ext cx="2345031" cy="283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9492" y="1159711"/>
            <a:ext cx="1036309" cy="2292935"/>
          </a:xfrm>
          <a:prstGeom prst="rect">
            <a:avLst/>
          </a:prstGeom>
          <a:noFill/>
        </p:spPr>
        <p:txBody>
          <a:bodyPr wrap="none" rtlCol="0">
            <a:spAutoFit/>
          </a:bodyPr>
          <a:lstStyle/>
          <a:p>
            <a:pPr algn="r"/>
            <a:r>
              <a:rPr lang="en-US" sz="1300" b="1" dirty="0" smtClean="0"/>
              <a:t>Belgium</a:t>
            </a:r>
          </a:p>
          <a:p>
            <a:pPr algn="r"/>
            <a:r>
              <a:rPr lang="en-US" sz="1300" b="1" dirty="0" smtClean="0"/>
              <a:t>Netherlands</a:t>
            </a:r>
          </a:p>
          <a:p>
            <a:pPr algn="r"/>
            <a:r>
              <a:rPr lang="en-US" sz="1300" b="1" dirty="0" smtClean="0"/>
              <a:t>Switzerland</a:t>
            </a:r>
          </a:p>
          <a:p>
            <a:pPr algn="r"/>
            <a:r>
              <a:rPr lang="en-US" sz="1300" b="1" dirty="0" smtClean="0"/>
              <a:t>Romania</a:t>
            </a:r>
          </a:p>
          <a:p>
            <a:pPr algn="r"/>
            <a:r>
              <a:rPr lang="en-US" sz="1300" b="1" dirty="0" smtClean="0"/>
              <a:t>France</a:t>
            </a:r>
          </a:p>
          <a:p>
            <a:pPr algn="r"/>
            <a:r>
              <a:rPr lang="en-US" sz="1300" b="1" dirty="0" smtClean="0"/>
              <a:t>Italy</a:t>
            </a:r>
          </a:p>
          <a:p>
            <a:pPr algn="r"/>
            <a:r>
              <a:rPr lang="en-US" sz="1300" b="1" dirty="0" smtClean="0"/>
              <a:t>Germany</a:t>
            </a:r>
          </a:p>
          <a:p>
            <a:pPr algn="r"/>
            <a:r>
              <a:rPr lang="en-US" sz="1300" b="1" dirty="0" smtClean="0"/>
              <a:t>Ukraine</a:t>
            </a:r>
          </a:p>
          <a:p>
            <a:pPr algn="r"/>
            <a:r>
              <a:rPr lang="en-US" sz="1300" b="1" dirty="0" smtClean="0"/>
              <a:t>Hungary</a:t>
            </a:r>
          </a:p>
          <a:p>
            <a:pPr algn="r"/>
            <a:r>
              <a:rPr lang="en-US" sz="1300" b="1" dirty="0" smtClean="0"/>
              <a:t>Turkey</a:t>
            </a:r>
          </a:p>
          <a:p>
            <a:pPr algn="r"/>
            <a:r>
              <a:rPr lang="en-US" sz="1300" b="1" dirty="0" smtClean="0"/>
              <a:t>Austria</a:t>
            </a:r>
            <a:endParaRPr lang="ru-RU" sz="1300" b="1" dirty="0"/>
          </a:p>
        </p:txBody>
      </p:sp>
      <p:sp>
        <p:nvSpPr>
          <p:cNvPr id="6" name="Прямоугольник 5"/>
          <p:cNvSpPr/>
          <p:nvPr/>
        </p:nvSpPr>
        <p:spPr>
          <a:xfrm>
            <a:off x="4224707" y="1250132"/>
            <a:ext cx="1807880" cy="2292935"/>
          </a:xfrm>
          <a:prstGeom prst="rect">
            <a:avLst/>
          </a:prstGeom>
        </p:spPr>
        <p:txBody>
          <a:bodyPr wrap="square">
            <a:spAutoFit/>
          </a:bodyPr>
          <a:lstStyle/>
          <a:p>
            <a:pPr algn="r"/>
            <a:r>
              <a:rPr lang="en-US" sz="1300" b="1" dirty="0" smtClean="0"/>
              <a:t>Greece</a:t>
            </a:r>
          </a:p>
          <a:p>
            <a:pPr algn="r"/>
            <a:r>
              <a:rPr lang="en-US" sz="1300" b="1" dirty="0" smtClean="0"/>
              <a:t>Estonia</a:t>
            </a:r>
          </a:p>
          <a:p>
            <a:pPr algn="r"/>
            <a:r>
              <a:rPr lang="en-US" sz="1300" b="1" dirty="0" smtClean="0"/>
              <a:t>Slovakia</a:t>
            </a:r>
          </a:p>
          <a:p>
            <a:pPr algn="r"/>
            <a:r>
              <a:rPr lang="en-US" sz="1300" b="1" dirty="0" smtClean="0"/>
              <a:t>Lithuania</a:t>
            </a:r>
          </a:p>
          <a:p>
            <a:pPr algn="r"/>
            <a:r>
              <a:rPr lang="en-US" sz="1300" b="1" dirty="0" smtClean="0"/>
              <a:t>Moldova</a:t>
            </a:r>
          </a:p>
          <a:p>
            <a:pPr algn="r"/>
            <a:r>
              <a:rPr lang="en-US" sz="1300" b="1" dirty="0" smtClean="0"/>
              <a:t>Latvia</a:t>
            </a:r>
          </a:p>
          <a:p>
            <a:pPr algn="r"/>
            <a:r>
              <a:rPr lang="en-US" sz="1300" b="1" dirty="0" smtClean="0"/>
              <a:t>Serbia</a:t>
            </a:r>
          </a:p>
          <a:p>
            <a:pPr algn="r"/>
            <a:r>
              <a:rPr lang="en-US" sz="1300" b="1" dirty="0" err="1" smtClean="0"/>
              <a:t>Bulgary</a:t>
            </a:r>
            <a:endParaRPr lang="en-US" sz="1300" b="1" dirty="0" smtClean="0"/>
          </a:p>
          <a:p>
            <a:pPr algn="r"/>
            <a:r>
              <a:rPr lang="en-US" sz="1300" b="1" dirty="0" err="1" smtClean="0"/>
              <a:t>Chech</a:t>
            </a:r>
            <a:r>
              <a:rPr lang="en-US" sz="1300" b="1" dirty="0" smtClean="0"/>
              <a:t> Republic</a:t>
            </a:r>
          </a:p>
          <a:p>
            <a:pPr algn="r"/>
            <a:r>
              <a:rPr lang="en-US" sz="1300" b="1" dirty="0" smtClean="0"/>
              <a:t>Finland</a:t>
            </a:r>
          </a:p>
          <a:p>
            <a:pPr algn="r"/>
            <a:r>
              <a:rPr lang="en-US" sz="1300" b="1" dirty="0" err="1" smtClean="0"/>
              <a:t>Belorus</a:t>
            </a:r>
            <a:endParaRPr lang="ru-RU" sz="1300" b="1" dirty="0"/>
          </a:p>
        </p:txBody>
      </p:sp>
    </p:spTree>
    <p:extLst>
      <p:ext uri="{BB962C8B-B14F-4D97-AF65-F5344CB8AC3E}">
        <p14:creationId xmlns:p14="http://schemas.microsoft.com/office/powerpoint/2010/main" val="289651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p:cNvGrpSpPr/>
          <p:nvPr/>
        </p:nvGrpSpPr>
        <p:grpSpPr>
          <a:xfrm>
            <a:off x="-60176" y="55856"/>
            <a:ext cx="9204176" cy="6763389"/>
            <a:chOff x="-60176" y="96087"/>
            <a:chExt cx="9204176" cy="6763389"/>
          </a:xfrm>
        </p:grpSpPr>
        <p:pic>
          <p:nvPicPr>
            <p:cNvPr id="11267" name="Picture 3" descr="C:\Users\Acer\Desktop\Рисунок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59" t="24198" r="9208" b="5909"/>
            <a:stretch/>
          </p:blipFill>
          <p:spPr bwMode="auto">
            <a:xfrm>
              <a:off x="-16458" y="610511"/>
              <a:ext cx="9160458" cy="55892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4" descr="C:\Users\Acer\Desktop\Рисунок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561" t="17642" r="11156" b="32230"/>
            <a:stretch/>
          </p:blipFill>
          <p:spPr bwMode="auto">
            <a:xfrm>
              <a:off x="-47625" y="4409881"/>
              <a:ext cx="2209800" cy="24481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2234069"/>
              <a:ext cx="720080" cy="369332"/>
            </a:xfrm>
            <a:prstGeom prst="rect">
              <a:avLst/>
            </a:prstGeom>
            <a:solidFill>
              <a:srgbClr val="BFC2DB"/>
            </a:solidFill>
            <a:ln>
              <a:noFill/>
            </a:ln>
          </p:spPr>
          <p:txBody>
            <a:bodyPr wrap="square" rtlCol="0">
              <a:spAutoFit/>
            </a:bodyPr>
            <a:lstStyle/>
            <a:p>
              <a:r>
                <a:rPr lang="en-US" dirty="0" smtClean="0">
                  <a:solidFill>
                    <a:schemeClr val="bg1">
                      <a:lumMod val="50000"/>
                    </a:schemeClr>
                  </a:solidFill>
                </a:rPr>
                <a:t>LESS</a:t>
              </a:r>
              <a:endParaRPr lang="ru-RU" dirty="0">
                <a:solidFill>
                  <a:schemeClr val="bg1">
                    <a:lumMod val="50000"/>
                  </a:schemeClr>
                </a:solidFill>
              </a:endParaRPr>
            </a:p>
          </p:txBody>
        </p:sp>
        <p:sp>
          <p:nvSpPr>
            <p:cNvPr id="5" name="TextBox 4"/>
            <p:cNvSpPr txBox="1"/>
            <p:nvPr/>
          </p:nvSpPr>
          <p:spPr>
            <a:xfrm>
              <a:off x="1057275" y="96087"/>
              <a:ext cx="7233006" cy="523220"/>
            </a:xfrm>
            <a:prstGeom prst="rect">
              <a:avLst/>
            </a:prstGeom>
            <a:noFill/>
            <a:ln>
              <a:noFill/>
            </a:ln>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European dependence on Russian gas imports</a:t>
              </a:r>
              <a:endParaRPr lang="ru-RU" sz="2800" b="1" dirty="0">
                <a:latin typeface="Times New Roman" panose="02020603050405020304" pitchFamily="18" charset="0"/>
                <a:cs typeface="Times New Roman" panose="02020603050405020304" pitchFamily="18" charset="0"/>
              </a:endParaRPr>
            </a:p>
          </p:txBody>
        </p:sp>
        <p:pic>
          <p:nvPicPr>
            <p:cNvPr id="7" name="Picture 4" descr="C:\Users\Acer\Desktop\Рисунок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273" t="83632" r="6264" b="5778"/>
            <a:stretch/>
          </p:blipFill>
          <p:spPr bwMode="auto">
            <a:xfrm>
              <a:off x="2162175" y="6228978"/>
              <a:ext cx="4324520" cy="6290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76" y="4102104"/>
              <a:ext cx="3749616" cy="307777"/>
            </a:xfrm>
            <a:prstGeom prst="rect">
              <a:avLst/>
            </a:prstGeom>
            <a:solidFill>
              <a:schemeClr val="bg1">
                <a:lumMod val="85000"/>
              </a:schemeClr>
            </a:solidFill>
            <a:ln>
              <a:noFill/>
            </a:ln>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Structure of Russian gas exports to Europe, %</a:t>
              </a:r>
              <a:endParaRPr lang="ru-RU" sz="1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391842" y="6209928"/>
              <a:ext cx="813043" cy="307777"/>
            </a:xfrm>
            <a:prstGeom prst="rect">
              <a:avLst/>
            </a:prstGeom>
            <a:solidFill>
              <a:schemeClr val="bg1">
                <a:lumMod val="85000"/>
              </a:schemeClr>
            </a:solidFill>
            <a:ln>
              <a:noFill/>
            </a:ln>
          </p:spPr>
          <p:txBody>
            <a:bodyPr wrap="none" rtlCol="0">
              <a:spAutoFit/>
            </a:bodyPr>
            <a:lstStyle/>
            <a:p>
              <a:r>
                <a:rPr lang="en-US" sz="1400" b="1" dirty="0" smtClean="0">
                  <a:solidFill>
                    <a:schemeClr val="tx1">
                      <a:lumMod val="95000"/>
                      <a:lumOff val="5000"/>
                    </a:schemeClr>
                  </a:solidFill>
                  <a:latin typeface="Times New Roman" panose="02020603050405020304" pitchFamily="18" charset="0"/>
                  <a:cs typeface="Times New Roman" panose="02020603050405020304" pitchFamily="18" charset="0"/>
                </a:rPr>
                <a:t>Ukraine</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635896" y="6235712"/>
              <a:ext cx="1008112" cy="307777"/>
            </a:xfrm>
            <a:prstGeom prst="rect">
              <a:avLst/>
            </a:prstGeom>
            <a:solidFill>
              <a:schemeClr val="bg1">
                <a:lumMod val="85000"/>
              </a:schemeClr>
            </a:solidFill>
            <a:ln>
              <a:no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Belarus</a:t>
              </a:r>
              <a:endParaRPr lang="ru-RU" sz="1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48064" y="6235712"/>
              <a:ext cx="1296144" cy="307777"/>
            </a:xfrm>
            <a:prstGeom prst="rect">
              <a:avLst/>
            </a:prstGeom>
            <a:solidFill>
              <a:schemeClr val="bg1">
                <a:lumMod val="85000"/>
              </a:schemeClr>
            </a:solidFill>
            <a:ln>
              <a:no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Blue Stream</a:t>
              </a:r>
              <a:endParaRPr lang="ru-RU" sz="1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391840" y="6551699"/>
              <a:ext cx="1532087" cy="307777"/>
            </a:xfrm>
            <a:prstGeom prst="rect">
              <a:avLst/>
            </a:prstGeom>
            <a:solidFill>
              <a:schemeClr val="bg1">
                <a:lumMod val="85000"/>
              </a:schemeClr>
            </a:solidFill>
            <a:ln>
              <a:no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North Stream</a:t>
              </a:r>
              <a:endParaRPr lang="ru-RU" sz="1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324435" y="6517705"/>
              <a:ext cx="1152128" cy="307777"/>
            </a:xfrm>
            <a:prstGeom prst="rect">
              <a:avLst/>
            </a:prstGeom>
            <a:solidFill>
              <a:schemeClr val="bg1">
                <a:lumMod val="85000"/>
              </a:schemeClr>
            </a:solidFill>
            <a:ln>
              <a:no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Finland</a:t>
              </a:r>
              <a:endParaRPr lang="ru-RU" sz="1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679479" y="2527377"/>
              <a:ext cx="2464521" cy="1446550"/>
            </a:xfrm>
            <a:prstGeom prst="rect">
              <a:avLst/>
            </a:prstGeom>
            <a:solidFill>
              <a:srgbClr val="BFC2DB"/>
            </a:solidFill>
            <a:ln>
              <a:noFill/>
            </a:ln>
          </p:spPr>
          <p:txBody>
            <a:bodyPr wrap="none" rtlCol="0">
              <a:spAutoFit/>
            </a:bodyPr>
            <a:lstStyle/>
            <a:p>
              <a:pPr algn="ctr"/>
              <a:r>
                <a:rPr lang="en-US" b="1" dirty="0" err="1" smtClean="0">
                  <a:latin typeface="Times New Roman" panose="02020603050405020304" pitchFamily="18" charset="0"/>
                  <a:cs typeface="Times New Roman" panose="02020603050405020304" pitchFamily="18" charset="0"/>
                </a:rPr>
                <a:t>Ukranian</a:t>
              </a:r>
              <a:r>
                <a:rPr lang="en-US" b="1" dirty="0" smtClean="0">
                  <a:latin typeface="Times New Roman" panose="02020603050405020304" pitchFamily="18" charset="0"/>
                  <a:cs typeface="Times New Roman" panose="02020603050405020304" pitchFamily="18" charset="0"/>
                </a:rPr>
                <a:t> Gas</a:t>
              </a:r>
            </a:p>
            <a:p>
              <a:pPr algn="ctr"/>
              <a:r>
                <a:rPr lang="en-US" b="1" dirty="0" smtClean="0">
                  <a:latin typeface="Times New Roman" panose="02020603050405020304" pitchFamily="18" charset="0"/>
                  <a:cs typeface="Times New Roman" panose="02020603050405020304" pitchFamily="18" charset="0"/>
                </a:rPr>
                <a:t>Transportation System</a:t>
              </a:r>
            </a:p>
            <a:p>
              <a:pPr>
                <a:spcAft>
                  <a:spcPts val="600"/>
                </a:spcAft>
              </a:pPr>
              <a:r>
                <a:rPr lang="en-US" sz="1400" b="1" dirty="0" smtClean="0">
                  <a:latin typeface="Times New Roman" panose="02020603050405020304" pitchFamily="18" charset="0"/>
                  <a:cs typeface="Times New Roman" panose="02020603050405020304" pitchFamily="18" charset="0"/>
                </a:rPr>
                <a:t>         Capacity, </a:t>
              </a:r>
              <a:r>
                <a:rPr lang="en-US" sz="1400" b="1" dirty="0" err="1" smtClean="0">
                  <a:latin typeface="Times New Roman" panose="02020603050405020304" pitchFamily="18" charset="0"/>
                  <a:cs typeface="Times New Roman" panose="02020603050405020304" pitchFamily="18" charset="0"/>
                </a:rPr>
                <a:t>bcm</a:t>
              </a:r>
              <a:endParaRPr lang="en-US" sz="1400" b="1" dirty="0" smtClean="0">
                <a:latin typeface="Times New Roman" panose="02020603050405020304" pitchFamily="18" charset="0"/>
                <a:cs typeface="Times New Roman" panose="02020603050405020304" pitchFamily="18" charset="0"/>
              </a:endParaRPr>
            </a:p>
            <a:p>
              <a:pPr>
                <a:spcAft>
                  <a:spcPts val="600"/>
                </a:spcAft>
              </a:pPr>
              <a:r>
                <a:rPr lang="en-US" sz="1400" b="1" dirty="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        Length, </a:t>
              </a:r>
              <a:r>
                <a:rPr lang="en-US" sz="1400" b="1" dirty="0" err="1" smtClean="0">
                  <a:latin typeface="Times New Roman" panose="02020603050405020304" pitchFamily="18" charset="0"/>
                  <a:cs typeface="Times New Roman" panose="02020603050405020304" pitchFamily="18" charset="0"/>
                </a:rPr>
                <a:t>th</a:t>
              </a:r>
              <a:r>
                <a:rPr lang="en-US" sz="1400" b="1" dirty="0" smtClean="0">
                  <a:latin typeface="Times New Roman" panose="02020603050405020304" pitchFamily="18" charset="0"/>
                  <a:cs typeface="Times New Roman" panose="02020603050405020304" pitchFamily="18" charset="0"/>
                </a:rPr>
                <a:t> km</a:t>
              </a:r>
            </a:p>
            <a:p>
              <a:pPr>
                <a:spcAft>
                  <a:spcPts val="600"/>
                </a:spcAft>
              </a:pPr>
              <a:r>
                <a:rPr lang="en-US" sz="1400" b="1" dirty="0" smtClean="0">
                  <a:latin typeface="Times New Roman" panose="02020603050405020304" pitchFamily="18" charset="0"/>
                  <a:cs typeface="Times New Roman" panose="02020603050405020304" pitchFamily="18" charset="0"/>
                </a:rPr>
                <a:t>         Amortization, %</a:t>
              </a:r>
              <a:endParaRPr lang="ru-RU" sz="1400" b="1" dirty="0">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639" t="24192" r="40246" b="54820"/>
            <a:stretch/>
          </p:blipFill>
          <p:spPr bwMode="auto">
            <a:xfrm>
              <a:off x="6830817" y="3082091"/>
              <a:ext cx="277446" cy="7506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Стрелка вправо с вырезом 21"/>
            <p:cNvSpPr/>
            <p:nvPr/>
          </p:nvSpPr>
          <p:spPr>
            <a:xfrm rot="9301387">
              <a:off x="4934908" y="2831172"/>
              <a:ext cx="1768629" cy="469628"/>
            </a:xfrm>
            <a:prstGeom prst="notchedRight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с вырезом 23"/>
            <p:cNvSpPr/>
            <p:nvPr/>
          </p:nvSpPr>
          <p:spPr>
            <a:xfrm rot="9562529">
              <a:off x="5715098" y="4649032"/>
              <a:ext cx="1398586" cy="223691"/>
            </a:xfrm>
            <a:prstGeom prst="notch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с вырезом 24"/>
            <p:cNvSpPr/>
            <p:nvPr/>
          </p:nvSpPr>
          <p:spPr>
            <a:xfrm rot="9688212">
              <a:off x="5264873" y="3539556"/>
              <a:ext cx="1715114" cy="776922"/>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с вырезом 25"/>
            <p:cNvSpPr/>
            <p:nvPr/>
          </p:nvSpPr>
          <p:spPr>
            <a:xfrm rot="9301387" flipV="1">
              <a:off x="4657563" y="1791410"/>
              <a:ext cx="2715220" cy="264966"/>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Box 22"/>
            <p:cNvSpPr txBox="1"/>
            <p:nvPr/>
          </p:nvSpPr>
          <p:spPr>
            <a:xfrm>
              <a:off x="6179318" y="3588499"/>
              <a:ext cx="646331" cy="369332"/>
            </a:xfrm>
            <a:prstGeom prst="rect">
              <a:avLst/>
            </a:prstGeom>
            <a:noFill/>
            <a:ln>
              <a:noFill/>
            </a:ln>
          </p:spPr>
          <p:txBody>
            <a:bodyPr wrap="non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51%</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5410695" y="1856913"/>
              <a:ext cx="646331" cy="369332"/>
            </a:xfrm>
            <a:prstGeom prst="rect">
              <a:avLst/>
            </a:prstGeom>
            <a:ln>
              <a:noFill/>
            </a:ln>
          </p:spPr>
          <p:txBody>
            <a:bodyPr wrap="none">
              <a:spAutoFit/>
            </a:bodyPr>
            <a:lstStyle/>
            <a:p>
              <a:r>
                <a:rPr lang="en-US" b="1" dirty="0" smtClean="0">
                  <a:latin typeface="Times New Roman" panose="02020603050405020304" pitchFamily="18" charset="0"/>
                  <a:cs typeface="Times New Roman" panose="02020603050405020304" pitchFamily="18" charset="0"/>
                </a:rPr>
                <a:t>15%</a:t>
              </a:r>
              <a:endParaRPr lang="ru-RU"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5464489" y="2881320"/>
              <a:ext cx="646331" cy="369332"/>
            </a:xfrm>
            <a:prstGeom prst="rect">
              <a:avLst/>
            </a:prstGeom>
            <a:ln>
              <a:noFill/>
            </a:ln>
          </p:spPr>
          <p:txBody>
            <a:bodyPr wrap="none">
              <a:spAutoFit/>
            </a:bodyPr>
            <a:lstStyle/>
            <a:p>
              <a:r>
                <a:rPr lang="en-US" b="1" dirty="0" smtClean="0">
                  <a:latin typeface="Times New Roman" panose="02020603050405020304" pitchFamily="18" charset="0"/>
                  <a:cs typeface="Times New Roman" panose="02020603050405020304" pitchFamily="18" charset="0"/>
                </a:rPr>
                <a:t>23%</a:t>
              </a:r>
              <a:endParaRPr lang="ru-RU" b="1"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6261273" y="4576211"/>
              <a:ext cx="530915" cy="369332"/>
            </a:xfrm>
            <a:prstGeom prst="rect">
              <a:avLst/>
            </a:prstGeom>
            <a:ln>
              <a:noFill/>
            </a:ln>
          </p:spPr>
          <p:txBody>
            <a:bodyPr wrap="none">
              <a:spAutoFit/>
            </a:bodyPr>
            <a:lstStyle/>
            <a:p>
              <a:r>
                <a:rPr lang="en-US" b="1" dirty="0" smtClean="0">
                  <a:latin typeface="Times New Roman" panose="02020603050405020304" pitchFamily="18" charset="0"/>
                  <a:cs typeface="Times New Roman" panose="02020603050405020304" pitchFamily="18" charset="0"/>
                </a:rPr>
                <a:t>9%</a:t>
              </a:r>
              <a:endParaRPr lang="ru-RU"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4031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0841456"/>
              </p:ext>
            </p:extLst>
          </p:nvPr>
        </p:nvGraphicFramePr>
        <p:xfrm>
          <a:off x="1187624" y="908720"/>
          <a:ext cx="6336705" cy="2374423"/>
        </p:xfrm>
        <a:graphic>
          <a:graphicData uri="http://schemas.openxmlformats.org/drawingml/2006/table">
            <a:tbl>
              <a:tblPr firstRow="1" bandRow="1">
                <a:tableStyleId>{5C22544A-7EE6-4342-B048-85BDC9FD1C3A}</a:tableStyleId>
              </a:tblPr>
              <a:tblGrid>
                <a:gridCol w="1945292"/>
                <a:gridCol w="1242313"/>
                <a:gridCol w="1564924"/>
                <a:gridCol w="1584176"/>
              </a:tblGrid>
              <a:tr h="258427">
                <a:tc>
                  <a:txBody>
                    <a:bodyPr/>
                    <a:lstStyle/>
                    <a:p>
                      <a:pPr algn="ctr"/>
                      <a:r>
                        <a:rPr lang="en-GB" sz="1400" noProof="0" dirty="0" smtClean="0">
                          <a:latin typeface="Times New Roman" panose="02020603050405020304" pitchFamily="18" charset="0"/>
                          <a:cs typeface="Times New Roman" panose="02020603050405020304" pitchFamily="18" charset="0"/>
                        </a:rPr>
                        <a:t>Route</a:t>
                      </a:r>
                      <a:endParaRPr lang="en-GB" sz="1400" noProof="0" dirty="0">
                        <a:latin typeface="Times New Roman" panose="02020603050405020304" pitchFamily="18" charset="0"/>
                        <a:cs typeface="Times New Roman" panose="02020603050405020304" pitchFamily="18" charset="0"/>
                      </a:endParaRPr>
                    </a:p>
                  </a:txBody>
                  <a:tcPr/>
                </a:tc>
                <a:tc>
                  <a:txBody>
                    <a:bodyPr/>
                    <a:lstStyle/>
                    <a:p>
                      <a:pPr algn="ctr"/>
                      <a:r>
                        <a:rPr lang="en-GB" sz="1400" noProof="0" dirty="0" smtClean="0">
                          <a:latin typeface="Times New Roman" panose="02020603050405020304" pitchFamily="18" charset="0"/>
                          <a:cs typeface="Times New Roman" panose="02020603050405020304" pitchFamily="18" charset="0"/>
                        </a:rPr>
                        <a:t>Capacity bcm/year</a:t>
                      </a:r>
                      <a:endParaRPr lang="en-GB" sz="1400" noProof="0" dirty="0">
                        <a:latin typeface="Times New Roman" panose="02020603050405020304" pitchFamily="18" charset="0"/>
                        <a:cs typeface="Times New Roman" panose="02020603050405020304" pitchFamily="18" charset="0"/>
                      </a:endParaRPr>
                    </a:p>
                  </a:txBody>
                  <a:tcPr/>
                </a:tc>
                <a:tc>
                  <a:txBody>
                    <a:bodyPr/>
                    <a:lstStyle/>
                    <a:p>
                      <a:pPr algn="ctr"/>
                      <a:r>
                        <a:rPr lang="en-GB" sz="1400" noProof="0" dirty="0" smtClean="0">
                          <a:latin typeface="Times New Roman" panose="02020603050405020304" pitchFamily="18" charset="0"/>
                          <a:cs typeface="Times New Roman" panose="02020603050405020304" pitchFamily="18" charset="0"/>
                        </a:rPr>
                        <a:t>Volume 2012</a:t>
                      </a:r>
                      <a:endParaRPr lang="en-GB" sz="1400"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bg1"/>
                          </a:solidFill>
                          <a:latin typeface="Times New Roman" panose="02020603050405020304" pitchFamily="18" charset="0"/>
                          <a:cs typeface="Times New Roman" panose="02020603050405020304" pitchFamily="18" charset="0"/>
                        </a:rPr>
                        <a:t>Spare capacity</a:t>
                      </a:r>
                      <a:endParaRPr lang="en-GB" sz="1400" b="1" i="1" noProof="0" dirty="0">
                        <a:solidFill>
                          <a:schemeClr val="bg1"/>
                        </a:solidFill>
                        <a:latin typeface="Times New Roman" panose="02020603050405020304" pitchFamily="18" charset="0"/>
                        <a:cs typeface="Times New Roman" panose="02020603050405020304" pitchFamily="18" charset="0"/>
                      </a:endParaRPr>
                    </a:p>
                  </a:txBody>
                  <a:tcPr/>
                </a:tc>
              </a:tr>
              <a:tr h="212651">
                <a:tc>
                  <a:txBody>
                    <a:bodyPr/>
                    <a:lstStyle/>
                    <a:p>
                      <a:r>
                        <a:rPr lang="en-GB" sz="1400" b="1" noProof="0" dirty="0" smtClean="0">
                          <a:latin typeface="Times New Roman" panose="02020603050405020304" pitchFamily="18" charset="0"/>
                          <a:cs typeface="Times New Roman" panose="02020603050405020304" pitchFamily="18" charset="0"/>
                        </a:rPr>
                        <a:t>Ukraine</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72</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63</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tx1"/>
                          </a:solidFill>
                          <a:latin typeface="Times New Roman" panose="02020603050405020304" pitchFamily="18" charset="0"/>
                          <a:cs typeface="Times New Roman" panose="02020603050405020304" pitchFamily="18" charset="0"/>
                        </a:rPr>
                        <a:t>9</a:t>
                      </a:r>
                      <a:endParaRPr lang="en-GB" sz="1400" b="1" i="1" noProof="0" dirty="0">
                        <a:solidFill>
                          <a:schemeClr val="tx1"/>
                        </a:solidFill>
                        <a:latin typeface="Times New Roman" panose="02020603050405020304" pitchFamily="18" charset="0"/>
                        <a:cs typeface="Times New Roman" panose="02020603050405020304" pitchFamily="18" charset="0"/>
                      </a:endParaRPr>
                    </a:p>
                  </a:txBody>
                  <a:tcPr/>
                </a:tc>
              </a:tr>
              <a:tr h="212651">
                <a:tc>
                  <a:txBody>
                    <a:bodyPr/>
                    <a:lstStyle/>
                    <a:p>
                      <a:r>
                        <a:rPr lang="en-GB" sz="1400" b="1" noProof="0" dirty="0" smtClean="0">
                          <a:latin typeface="Times New Roman" panose="02020603050405020304" pitchFamily="18" charset="0"/>
                          <a:cs typeface="Times New Roman" panose="02020603050405020304" pitchFamily="18" charset="0"/>
                        </a:rPr>
                        <a:t>Nord Stream</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56</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22</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tx1"/>
                          </a:solidFill>
                          <a:latin typeface="Times New Roman" panose="02020603050405020304" pitchFamily="18" charset="0"/>
                          <a:cs typeface="Times New Roman" panose="02020603050405020304" pitchFamily="18" charset="0"/>
                        </a:rPr>
                        <a:t>34</a:t>
                      </a:r>
                      <a:endParaRPr lang="en-GB" sz="1400" b="1" i="1" noProof="0" dirty="0">
                        <a:solidFill>
                          <a:schemeClr val="tx1"/>
                        </a:solidFill>
                        <a:latin typeface="Times New Roman" panose="02020603050405020304" pitchFamily="18" charset="0"/>
                        <a:cs typeface="Times New Roman" panose="02020603050405020304" pitchFamily="18" charset="0"/>
                      </a:endParaRPr>
                    </a:p>
                  </a:txBody>
                  <a:tcPr/>
                </a:tc>
              </a:tr>
              <a:tr h="212651">
                <a:tc>
                  <a:txBody>
                    <a:bodyPr/>
                    <a:lstStyle/>
                    <a:p>
                      <a:r>
                        <a:rPr lang="en-GB" sz="1400" b="1" noProof="0" dirty="0" smtClean="0">
                          <a:latin typeface="Times New Roman" panose="02020603050405020304" pitchFamily="18" charset="0"/>
                          <a:cs typeface="Times New Roman" panose="02020603050405020304" pitchFamily="18" charset="0"/>
                        </a:rPr>
                        <a:t>Belarus</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38</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27</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tx1"/>
                          </a:solidFill>
                          <a:latin typeface="Times New Roman" panose="02020603050405020304" pitchFamily="18" charset="0"/>
                          <a:cs typeface="Times New Roman" panose="02020603050405020304" pitchFamily="18" charset="0"/>
                        </a:rPr>
                        <a:t>11</a:t>
                      </a:r>
                      <a:endParaRPr lang="en-GB" sz="1400" b="1" i="1" noProof="0" dirty="0">
                        <a:solidFill>
                          <a:schemeClr val="tx1"/>
                        </a:solidFill>
                        <a:latin typeface="Times New Roman" panose="02020603050405020304" pitchFamily="18" charset="0"/>
                        <a:cs typeface="Times New Roman" panose="02020603050405020304" pitchFamily="18" charset="0"/>
                      </a:endParaRPr>
                    </a:p>
                  </a:txBody>
                  <a:tcPr/>
                </a:tc>
              </a:tr>
              <a:tr h="258688">
                <a:tc>
                  <a:txBody>
                    <a:bodyPr/>
                    <a:lstStyle/>
                    <a:p>
                      <a:r>
                        <a:rPr lang="en-GB" sz="1400" b="1" noProof="0" dirty="0" smtClean="0">
                          <a:latin typeface="Times New Roman" panose="02020603050405020304" pitchFamily="18" charset="0"/>
                          <a:cs typeface="Times New Roman" panose="02020603050405020304" pitchFamily="18" charset="0"/>
                        </a:rPr>
                        <a:t>Baltics/Finland</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5</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4</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tx1"/>
                          </a:solidFill>
                          <a:latin typeface="Times New Roman" panose="02020603050405020304" pitchFamily="18" charset="0"/>
                          <a:cs typeface="Times New Roman" panose="02020603050405020304" pitchFamily="18" charset="0"/>
                        </a:rPr>
                        <a:t>1</a:t>
                      </a:r>
                      <a:endParaRPr lang="en-GB" sz="1400" b="1" i="1" noProof="0" dirty="0">
                        <a:solidFill>
                          <a:schemeClr val="tx1"/>
                        </a:solidFill>
                        <a:latin typeface="Times New Roman" panose="02020603050405020304" pitchFamily="18" charset="0"/>
                        <a:cs typeface="Times New Roman" panose="02020603050405020304" pitchFamily="18" charset="0"/>
                      </a:endParaRPr>
                    </a:p>
                  </a:txBody>
                  <a:tcPr/>
                </a:tc>
              </a:tr>
              <a:tr h="240861">
                <a:tc>
                  <a:txBody>
                    <a:bodyPr/>
                    <a:lstStyle/>
                    <a:p>
                      <a:r>
                        <a:rPr lang="en-GB" sz="1400" b="1" noProof="0" dirty="0" smtClean="0">
                          <a:latin typeface="Times New Roman" panose="02020603050405020304" pitchFamily="18" charset="0"/>
                          <a:cs typeface="Times New Roman" panose="02020603050405020304" pitchFamily="18" charset="0"/>
                        </a:rPr>
                        <a:t>Total with Ukraine</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170</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116</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tx1"/>
                          </a:solidFill>
                          <a:latin typeface="Times New Roman" panose="02020603050405020304" pitchFamily="18" charset="0"/>
                          <a:cs typeface="Times New Roman" panose="02020603050405020304" pitchFamily="18" charset="0"/>
                        </a:rPr>
                        <a:t>55</a:t>
                      </a:r>
                      <a:endParaRPr lang="en-GB" sz="1400" b="1" i="1" noProof="0" dirty="0">
                        <a:solidFill>
                          <a:schemeClr val="tx1"/>
                        </a:solidFill>
                        <a:latin typeface="Times New Roman" panose="02020603050405020304" pitchFamily="18" charset="0"/>
                        <a:cs typeface="Times New Roman" panose="02020603050405020304" pitchFamily="18" charset="0"/>
                      </a:endParaRPr>
                    </a:p>
                  </a:txBody>
                  <a:tcPr/>
                </a:tc>
              </a:tr>
              <a:tr h="332263">
                <a:tc>
                  <a:txBody>
                    <a:bodyPr/>
                    <a:lstStyle/>
                    <a:p>
                      <a:r>
                        <a:rPr lang="en-GB" sz="1400" b="1" noProof="0" dirty="0" smtClean="0">
                          <a:latin typeface="Times New Roman" panose="02020603050405020304" pitchFamily="18" charset="0"/>
                          <a:cs typeface="Times New Roman" panose="02020603050405020304" pitchFamily="18" charset="0"/>
                        </a:rPr>
                        <a:t>Total without Ukraine</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98</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noProof="0" dirty="0" smtClean="0">
                          <a:latin typeface="Times New Roman" panose="02020603050405020304" pitchFamily="18" charset="0"/>
                          <a:cs typeface="Times New Roman" panose="02020603050405020304" pitchFamily="18" charset="0"/>
                        </a:rPr>
                        <a:t>53</a:t>
                      </a:r>
                      <a:endParaRPr lang="en-GB" sz="1400" b="1" noProof="0" dirty="0">
                        <a:latin typeface="Times New Roman" panose="02020603050405020304" pitchFamily="18" charset="0"/>
                        <a:cs typeface="Times New Roman" panose="02020603050405020304" pitchFamily="18" charset="0"/>
                      </a:endParaRPr>
                    </a:p>
                  </a:txBody>
                  <a:tcPr/>
                </a:tc>
                <a:tc>
                  <a:txBody>
                    <a:bodyPr/>
                    <a:lstStyle/>
                    <a:p>
                      <a:pPr algn="ctr"/>
                      <a:r>
                        <a:rPr lang="en-GB" sz="1400" b="1" i="1" noProof="0" dirty="0" smtClean="0">
                          <a:solidFill>
                            <a:schemeClr val="tx1"/>
                          </a:solidFill>
                          <a:latin typeface="Times New Roman" panose="02020603050405020304" pitchFamily="18" charset="0"/>
                          <a:cs typeface="Times New Roman" panose="02020603050405020304" pitchFamily="18" charset="0"/>
                        </a:rPr>
                        <a:t>46</a:t>
                      </a:r>
                      <a:endParaRPr lang="en-GB" sz="1400" b="1" i="1" noProof="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3" name="Прямоугольник 2"/>
          <p:cNvSpPr/>
          <p:nvPr/>
        </p:nvSpPr>
        <p:spPr>
          <a:xfrm>
            <a:off x="1835696" y="116632"/>
            <a:ext cx="5976664" cy="369332"/>
          </a:xfrm>
          <a:prstGeom prst="rect">
            <a:avLst/>
          </a:prstGeom>
        </p:spPr>
        <p:txBody>
          <a:bodyPr wrap="square">
            <a:spAutoFit/>
          </a:bodyPr>
          <a:lstStyle/>
          <a:p>
            <a:r>
              <a:rPr lang="en-GB" b="1" dirty="0">
                <a:latin typeface="Times New Roman" panose="02020603050405020304" pitchFamily="18" charset="0"/>
                <a:cs typeface="Times New Roman" panose="02020603050405020304" pitchFamily="18" charset="0"/>
              </a:rPr>
              <a:t>Russian Gas Export Routes to </a:t>
            </a:r>
            <a:r>
              <a:rPr lang="en-GB" b="1" dirty="0" smtClean="0">
                <a:latin typeface="Times New Roman" panose="02020603050405020304" pitchFamily="18" charset="0"/>
                <a:cs typeface="Times New Roman" panose="02020603050405020304" pitchFamily="18" charset="0"/>
              </a:rPr>
              <a:t>Europe, </a:t>
            </a:r>
            <a:r>
              <a:rPr lang="en-GB" sz="1600" b="1" dirty="0" err="1" smtClean="0">
                <a:latin typeface="Times New Roman" panose="02020603050405020304" pitchFamily="18" charset="0"/>
                <a:cs typeface="Times New Roman" panose="02020603050405020304" pitchFamily="18" charset="0"/>
              </a:rPr>
              <a:t>bcm</a:t>
            </a:r>
            <a:r>
              <a:rPr lang="en-GB" sz="1600" b="1" dirty="0" smtClean="0">
                <a:latin typeface="Times New Roman" panose="02020603050405020304" pitchFamily="18" charset="0"/>
                <a:cs typeface="Times New Roman" panose="02020603050405020304" pitchFamily="18" charset="0"/>
              </a:rPr>
              <a:t>/year</a:t>
            </a:r>
            <a:endParaRPr lang="ru-RU" sz="28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67544" y="3717032"/>
            <a:ext cx="8568952" cy="2923877"/>
          </a:xfrm>
          <a:prstGeom prst="rect">
            <a:avLst/>
          </a:prstGeom>
        </p:spPr>
        <p:txBody>
          <a:bodyPr wrap="square">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 </a:t>
            </a:r>
            <a:r>
              <a:rPr lang="en-GB" dirty="0" smtClean="0">
                <a:latin typeface="Times New Roman" panose="02020603050405020304" pitchFamily="18" charset="0"/>
                <a:cs typeface="Times New Roman" panose="02020603050405020304" pitchFamily="18" charset="0"/>
              </a:rPr>
              <a:t>2013, </a:t>
            </a:r>
            <a:r>
              <a:rPr lang="en-GB" dirty="0">
                <a:latin typeface="Times New Roman" panose="02020603050405020304" pitchFamily="18" charset="0"/>
                <a:cs typeface="Times New Roman" panose="02020603050405020304" pitchFamily="18" charset="0"/>
              </a:rPr>
              <a:t>the European Union consumed about </a:t>
            </a:r>
            <a:r>
              <a:rPr lang="en-GB" dirty="0" smtClean="0">
                <a:latin typeface="Times New Roman" panose="02020603050405020304" pitchFamily="18" charset="0"/>
                <a:cs typeface="Times New Roman" panose="02020603050405020304" pitchFamily="18" charset="0"/>
              </a:rPr>
              <a:t>462 </a:t>
            </a:r>
            <a:r>
              <a:rPr lang="en-GB" dirty="0" err="1">
                <a:latin typeface="Times New Roman" panose="02020603050405020304" pitchFamily="18" charset="0"/>
                <a:cs typeface="Times New Roman" panose="02020603050405020304" pitchFamily="18" charset="0"/>
              </a:rPr>
              <a:t>bcm</a:t>
            </a:r>
            <a:r>
              <a:rPr lang="en-GB" dirty="0">
                <a:latin typeface="Times New Roman" panose="02020603050405020304" pitchFamily="18" charset="0"/>
                <a:cs typeface="Times New Roman" panose="02020603050405020304" pitchFamily="18" charset="0"/>
              </a:rPr>
              <a:t> of natural gas</a:t>
            </a:r>
            <a:r>
              <a:rPr lang="en-GB"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GB"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About </a:t>
            </a:r>
            <a:r>
              <a:rPr lang="en-GB" dirty="0" smtClean="0">
                <a:latin typeface="Times New Roman" panose="02020603050405020304" pitchFamily="18" charset="0"/>
                <a:cs typeface="Times New Roman" panose="02020603050405020304" pitchFamily="18" charset="0"/>
              </a:rPr>
              <a:t>156 </a:t>
            </a:r>
            <a:r>
              <a:rPr lang="en-GB" dirty="0" err="1">
                <a:latin typeface="Times New Roman" panose="02020603050405020304" pitchFamily="18" charset="0"/>
                <a:cs typeface="Times New Roman" panose="02020603050405020304" pitchFamily="18" charset="0"/>
              </a:rPr>
              <a:t>bcm</a:t>
            </a:r>
            <a:r>
              <a:rPr lang="en-GB" dirty="0">
                <a:latin typeface="Times New Roman" panose="02020603050405020304" pitchFamily="18" charset="0"/>
                <a:cs typeface="Times New Roman" panose="02020603050405020304" pitchFamily="18" charset="0"/>
              </a:rPr>
              <a:t> was </a:t>
            </a:r>
            <a:r>
              <a:rPr lang="en-GB" b="1" dirty="0">
                <a:latin typeface="Times New Roman" panose="02020603050405020304" pitchFamily="18" charset="0"/>
                <a:cs typeface="Times New Roman" panose="02020603050405020304" pitchFamily="18" charset="0"/>
              </a:rPr>
              <a:t>domestic</a:t>
            </a:r>
            <a:r>
              <a:rPr lang="en-GB" dirty="0">
                <a:latin typeface="Times New Roman" panose="02020603050405020304" pitchFamily="18" charset="0"/>
                <a:cs typeface="Times New Roman" panose="02020603050405020304" pitchFamily="18" charset="0"/>
              </a:rPr>
              <a:t> EU production, </a:t>
            </a:r>
            <a:r>
              <a:rPr lang="en-GB" b="1" dirty="0">
                <a:latin typeface="Times New Roman" panose="02020603050405020304" pitchFamily="18" charset="0"/>
                <a:cs typeface="Times New Roman" panose="02020603050405020304" pitchFamily="18" charset="0"/>
              </a:rPr>
              <a:t>one third of total </a:t>
            </a:r>
            <a:r>
              <a:rPr lang="en-GB" dirty="0">
                <a:latin typeface="Times New Roman" panose="02020603050405020304" pitchFamily="18" charset="0"/>
                <a:cs typeface="Times New Roman" panose="02020603050405020304" pitchFamily="18" charset="0"/>
              </a:rPr>
              <a:t>needs. </a:t>
            </a:r>
          </a:p>
          <a:p>
            <a:pPr marL="171450" indent="-171450">
              <a:buFont typeface="Arial" panose="020B0604020202020204" pitchFamily="34" charset="0"/>
              <a:buChar char="•"/>
            </a:pPr>
            <a:endParaRPr lang="en-GB"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Russia </a:t>
            </a:r>
            <a:r>
              <a:rPr lang="en-GB" dirty="0" smtClean="0">
                <a:latin typeface="Times New Roman" panose="02020603050405020304" pitchFamily="18" charset="0"/>
                <a:cs typeface="Times New Roman" panose="02020603050405020304" pitchFamily="18" charset="0"/>
              </a:rPr>
              <a:t>exported 139 </a:t>
            </a:r>
            <a:r>
              <a:rPr lang="en-GB" dirty="0" err="1">
                <a:latin typeface="Times New Roman" panose="02020603050405020304" pitchFamily="18" charset="0"/>
                <a:cs typeface="Times New Roman" panose="02020603050405020304" pitchFamily="18" charset="0"/>
              </a:rPr>
              <a:t>bcm</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(27% of total EU exports) to </a:t>
            </a:r>
            <a:r>
              <a:rPr lang="en-GB" dirty="0">
                <a:latin typeface="Times New Roman" panose="02020603050405020304" pitchFamily="18" charset="0"/>
                <a:cs typeface="Times New Roman" panose="02020603050405020304" pitchFamily="18" charset="0"/>
              </a:rPr>
              <a:t>E</a:t>
            </a:r>
            <a:r>
              <a:rPr lang="en-GB" dirty="0" smtClean="0">
                <a:latin typeface="Times New Roman" panose="02020603050405020304" pitchFamily="18" charset="0"/>
                <a:cs typeface="Times New Roman" panose="02020603050405020304" pitchFamily="18" charset="0"/>
              </a:rPr>
              <a:t>uropean markets in </a:t>
            </a:r>
            <a:r>
              <a:rPr lang="en-GB" dirty="0">
                <a:latin typeface="Times New Roman" panose="02020603050405020304" pitchFamily="18" charset="0"/>
                <a:cs typeface="Times New Roman" panose="02020603050405020304" pitchFamily="18" charset="0"/>
              </a:rPr>
              <a:t>2013 . </a:t>
            </a:r>
          </a:p>
          <a:p>
            <a:pPr marL="171450" indent="-171450">
              <a:buFont typeface="Arial" panose="020B0604020202020204" pitchFamily="34" charset="0"/>
              <a:buChar char="•"/>
            </a:pPr>
            <a:endParaRPr lang="en-GB"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Norway</a:t>
            </a:r>
            <a:r>
              <a:rPr lang="en-GB" dirty="0">
                <a:latin typeface="Times New Roman" panose="02020603050405020304" pitchFamily="18" charset="0"/>
                <a:cs typeface="Times New Roman" panose="02020603050405020304" pitchFamily="18" charset="0"/>
              </a:rPr>
              <a:t> supplied </a:t>
            </a:r>
            <a:r>
              <a:rPr lang="en-GB" dirty="0" smtClean="0">
                <a:latin typeface="Times New Roman" panose="02020603050405020304" pitchFamily="18" charset="0"/>
                <a:cs typeface="Times New Roman" panose="02020603050405020304" pitchFamily="18" charset="0"/>
              </a:rPr>
              <a:t>23% of gas, </a:t>
            </a:r>
            <a:r>
              <a:rPr lang="en-GB" dirty="0">
                <a:latin typeface="Times New Roman" panose="02020603050405020304" pitchFamily="18" charset="0"/>
                <a:cs typeface="Times New Roman" panose="02020603050405020304" pitchFamily="18" charset="0"/>
              </a:rPr>
              <a:t>Algeria </a:t>
            </a:r>
            <a:r>
              <a:rPr lang="en-GB" dirty="0" smtClean="0">
                <a:latin typeface="Times New Roman" panose="02020603050405020304" pitchFamily="18" charset="0"/>
                <a:cs typeface="Times New Roman" panose="02020603050405020304" pitchFamily="18" charset="0"/>
              </a:rPr>
              <a:t>8%.</a:t>
            </a:r>
            <a:endParaRPr lang="en-GB"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Alternative sources are LNG from </a:t>
            </a:r>
            <a:r>
              <a:rPr lang="en-GB" b="1" dirty="0">
                <a:latin typeface="Times New Roman" panose="02020603050405020304" pitchFamily="18" charset="0"/>
                <a:cs typeface="Times New Roman" panose="02020603050405020304" pitchFamily="18" charset="0"/>
              </a:rPr>
              <a:t>Qatar</a:t>
            </a:r>
            <a:r>
              <a:rPr lang="en-GB" dirty="0">
                <a:latin typeface="Times New Roman" panose="02020603050405020304" pitchFamily="18" charset="0"/>
                <a:cs typeface="Times New Roman" panose="02020603050405020304" pitchFamily="18" charset="0"/>
              </a:rPr>
              <a:t> and </a:t>
            </a:r>
            <a:r>
              <a:rPr lang="en-GB" b="1" dirty="0">
                <a:latin typeface="Times New Roman" panose="02020603050405020304" pitchFamily="18" charset="0"/>
                <a:cs typeface="Times New Roman" panose="02020603050405020304" pitchFamily="18" charset="0"/>
              </a:rPr>
              <a:t>the United States</a:t>
            </a:r>
            <a:r>
              <a:rPr lang="en-GB" dirty="0">
                <a:latin typeface="Times New Roman" panose="02020603050405020304" pitchFamily="18" charset="0"/>
                <a:cs typeface="Times New Roman" panose="02020603050405020304" pitchFamily="18" charset="0"/>
              </a:rPr>
              <a:t>; not yet ready.</a:t>
            </a:r>
          </a:p>
          <a:p>
            <a:pPr marL="171450" indent="-171450">
              <a:buFont typeface="Arial" panose="020B0604020202020204" pitchFamily="34" charset="0"/>
              <a:buChar char="•"/>
            </a:pPr>
            <a:endParaRPr lang="en-GB"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EU</a:t>
            </a:r>
            <a:r>
              <a:rPr lang="en-GB" dirty="0">
                <a:latin typeface="Times New Roman" panose="02020603050405020304" pitchFamily="18" charset="0"/>
                <a:cs typeface="Times New Roman" panose="02020603050405020304" pitchFamily="18" charset="0"/>
              </a:rPr>
              <a:t> natural gas </a:t>
            </a:r>
            <a:r>
              <a:rPr lang="en-GB" b="1" dirty="0">
                <a:latin typeface="Times New Roman" panose="02020603050405020304" pitchFamily="18" charset="0"/>
                <a:cs typeface="Times New Roman" panose="02020603050405020304" pitchFamily="18" charset="0"/>
              </a:rPr>
              <a:t>demand</a:t>
            </a:r>
            <a:r>
              <a:rPr lang="en-GB" dirty="0">
                <a:latin typeface="Times New Roman" panose="02020603050405020304" pitchFamily="18" charset="0"/>
                <a:cs typeface="Times New Roman" panose="02020603050405020304" pitchFamily="18" charset="0"/>
              </a:rPr>
              <a:t> is </a:t>
            </a:r>
            <a:r>
              <a:rPr lang="en-GB" b="1" dirty="0">
                <a:latin typeface="Times New Roman" panose="02020603050405020304" pitchFamily="18" charset="0"/>
                <a:cs typeface="Times New Roman" panose="02020603050405020304" pitchFamily="18" charset="0"/>
              </a:rPr>
              <a:t>stagnant or falling</a:t>
            </a:r>
            <a:r>
              <a:rPr lang="en-GB" dirty="0">
                <a:latin typeface="Times New Roman" panose="02020603050405020304" pitchFamily="18" charset="0"/>
                <a:cs typeface="Times New Roman" panose="02020603050405020304" pitchFamily="18" charset="0"/>
              </a:rPr>
              <a:t>, with a potential for a rebound</a:t>
            </a:r>
            <a:r>
              <a:rPr lang="en-GB"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Source</a:t>
            </a:r>
            <a:r>
              <a:rPr lang="ru-RU" sz="1200"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Gazprom</a:t>
            </a:r>
            <a:r>
              <a:rPr lang="en-US" sz="1200" dirty="0" smtClean="0">
                <a:latin typeface="Times New Roman" panose="02020603050405020304" pitchFamily="18" charset="0"/>
                <a:cs typeface="Times New Roman" panose="02020603050405020304" pitchFamily="18" charset="0"/>
              </a:rPr>
              <a:t>, </a:t>
            </a:r>
            <a:r>
              <a:rPr lang="en-GB" sz="1200" b="1" dirty="0" err="1" smtClean="0">
                <a:latin typeface="Times New Roman" panose="02020603050405020304" pitchFamily="18" charset="0"/>
                <a:cs typeface="Times New Roman" panose="02020603050405020304" pitchFamily="18" charset="0"/>
              </a:rPr>
              <a:t>Øystein</a:t>
            </a:r>
            <a:r>
              <a:rPr lang="en-GB" sz="1200" b="1" dirty="0" smtClean="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Noreng</a:t>
            </a:r>
            <a:r>
              <a:rPr lang="en-GB" sz="1200" b="1" dirty="0">
                <a:latin typeface="Times New Roman" panose="02020603050405020304" pitchFamily="18" charset="0"/>
                <a:cs typeface="Times New Roman" panose="02020603050405020304" pitchFamily="18" charset="0"/>
              </a:rPr>
              <a:t>, </a:t>
            </a:r>
            <a:r>
              <a:rPr lang="en-GB" sz="1200" b="1" dirty="0" smtClean="0">
                <a:latin typeface="Times New Roman" panose="02020603050405020304" pitchFamily="18" charset="0"/>
                <a:cs typeface="Times New Roman" panose="02020603050405020304" pitchFamily="18" charset="0"/>
              </a:rPr>
              <a:t>ICEED(Norway)</a:t>
            </a:r>
            <a:r>
              <a:rPr lang="ru-RU" sz="1200"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ENGIN</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76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39" t="24890" b="2772"/>
          <a:stretch/>
        </p:blipFill>
        <p:spPr bwMode="auto">
          <a:xfrm>
            <a:off x="323528" y="3776018"/>
            <a:ext cx="3920816" cy="29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753624"/>
            <a:ext cx="3404628" cy="297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im.ft-static.com/content/images/fa7e88be-bb58-11e3-b2b7-00144feabdc0.img"/>
          <p:cNvPicPr>
            <a:picLocks noChangeAspect="1" noChangeArrowheads="1"/>
          </p:cNvPicPr>
          <p:nvPr/>
        </p:nvPicPr>
        <p:blipFill rotWithShape="1">
          <a:blip r:embed="rId4">
            <a:extLst>
              <a:ext uri="{28A0092B-C50C-407E-A947-70E740481C1C}">
                <a14:useLocalDpi xmlns:a14="http://schemas.microsoft.com/office/drawing/2010/main" val="0"/>
              </a:ext>
            </a:extLst>
          </a:blip>
          <a:srcRect t="62316" r="67553"/>
          <a:stretch/>
        </p:blipFill>
        <p:spPr bwMode="auto">
          <a:xfrm>
            <a:off x="467544" y="95577"/>
            <a:ext cx="3096344" cy="3164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ft-static.com/content/images/fa7e88be-bb58-11e3-b2b7-00144feabdc0.img"/>
          <p:cNvPicPr>
            <a:picLocks noChangeAspect="1" noChangeArrowheads="1"/>
          </p:cNvPicPr>
          <p:nvPr/>
        </p:nvPicPr>
        <p:blipFill rotWithShape="1">
          <a:blip r:embed="rId4">
            <a:extLst>
              <a:ext uri="{28A0092B-C50C-407E-A947-70E740481C1C}">
                <a14:useLocalDpi xmlns:a14="http://schemas.microsoft.com/office/drawing/2010/main" val="0"/>
              </a:ext>
            </a:extLst>
          </a:blip>
          <a:srcRect l="33352" t="62316" r="33296" b="3349"/>
          <a:stretch/>
        </p:blipFill>
        <p:spPr bwMode="auto">
          <a:xfrm>
            <a:off x="5260802" y="95577"/>
            <a:ext cx="3325147" cy="3012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323" y="3409619"/>
            <a:ext cx="4055021" cy="338554"/>
          </a:xfrm>
          <a:prstGeom prst="rect">
            <a:avLst/>
          </a:prstGeom>
          <a:noFill/>
        </p:spPr>
        <p:txBody>
          <a:bodyPr wrap="none" rtlCol="0">
            <a:spAutoFit/>
          </a:bodyPr>
          <a:lstStyle/>
          <a:p>
            <a:r>
              <a:rPr lang="en-US" sz="1600" b="1" dirty="0" smtClean="0">
                <a:latin typeface="+mj-lt"/>
                <a:ea typeface="Verdana" panose="020B0604030504040204" pitchFamily="34" charset="0"/>
                <a:cs typeface="Verdana" panose="020B0604030504040204" pitchFamily="34" charset="0"/>
              </a:rPr>
              <a:t>Existing and planned LNG terminals in Europe</a:t>
            </a:r>
            <a:endParaRPr lang="ru-RU" sz="1600" b="1"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5502769" y="3442233"/>
            <a:ext cx="2854949" cy="338554"/>
          </a:xfrm>
          <a:prstGeom prst="rect">
            <a:avLst/>
          </a:prstGeom>
          <a:noFill/>
        </p:spPr>
        <p:txBody>
          <a:bodyPr wrap="none" rtlCol="0">
            <a:spAutoFit/>
          </a:bodyPr>
          <a:lstStyle/>
          <a:p>
            <a:r>
              <a:rPr lang="en-US" sz="1600" b="1" dirty="0" smtClean="0"/>
              <a:t>Nuclear plants in EU and Russia</a:t>
            </a:r>
            <a:endParaRPr lang="ru-RU" sz="1600" b="1" dirty="0"/>
          </a:p>
        </p:txBody>
      </p:sp>
    </p:spTree>
    <p:extLst>
      <p:ext uri="{BB962C8B-B14F-4D97-AF65-F5344CB8AC3E}">
        <p14:creationId xmlns:p14="http://schemas.microsoft.com/office/powerpoint/2010/main" val="168287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57989"/>
            <a:ext cx="9177488" cy="6742508"/>
            <a:chOff x="0" y="-57989"/>
            <a:chExt cx="9177488" cy="6742508"/>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869" y="3445746"/>
              <a:ext cx="4047619" cy="30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6" y="1268760"/>
              <a:ext cx="4686512" cy="312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894" y="-57989"/>
              <a:ext cx="4555255" cy="342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117535"/>
              <a:ext cx="3413109" cy="584775"/>
            </a:xfrm>
            <a:prstGeom prst="rect">
              <a:avLst/>
            </a:prstGeom>
            <a:noFill/>
          </p:spPr>
          <p:txBody>
            <a:bodyPr wrap="square" rtlCol="0">
              <a:spAutoFit/>
            </a:bodyPr>
            <a:lstStyle/>
            <a:p>
              <a:r>
                <a:rPr lang="en-US" sz="3200" b="1" dirty="0" smtClean="0"/>
                <a:t>New LNG Projects</a:t>
              </a:r>
              <a:endParaRPr lang="ru-RU" sz="3200" b="1" dirty="0"/>
            </a:p>
          </p:txBody>
        </p:sp>
        <p:grpSp>
          <p:nvGrpSpPr>
            <p:cNvPr id="10" name="Группа 9"/>
            <p:cNvGrpSpPr/>
            <p:nvPr/>
          </p:nvGrpSpPr>
          <p:grpSpPr>
            <a:xfrm>
              <a:off x="0" y="4628916"/>
              <a:ext cx="5256584" cy="2055603"/>
              <a:chOff x="168490" y="908720"/>
              <a:chExt cx="8795998" cy="4225135"/>
            </a:xfrm>
          </p:grpSpPr>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26" t="32528" r="45325" b="23422"/>
              <a:stretch/>
            </p:blipFill>
            <p:spPr bwMode="auto">
              <a:xfrm>
                <a:off x="168490" y="1611528"/>
                <a:ext cx="5062604" cy="352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763688" y="908720"/>
                <a:ext cx="4043392" cy="643513"/>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LNG Projects in the USA</a:t>
                </a:r>
                <a:endParaRPr lang="ru-RU"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235853" y="1777663"/>
                <a:ext cx="3728635" cy="1015663"/>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Preliminary application</a:t>
                </a:r>
              </a:p>
              <a:p>
                <a:endParaRPr lang="en-US" sz="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Additional application </a:t>
                </a:r>
              </a:p>
              <a:p>
                <a:r>
                  <a:rPr lang="en-US" sz="1400" b="1" dirty="0" smtClean="0">
                    <a:latin typeface="Times New Roman" panose="02020603050405020304" pitchFamily="18" charset="0"/>
                    <a:cs typeface="Times New Roman" panose="02020603050405020304" pitchFamily="18" charset="0"/>
                  </a:rPr>
                  <a:t>(gas deliveries not  earlier than 2017)</a:t>
                </a:r>
              </a:p>
              <a:p>
                <a:r>
                  <a:rPr lang="en-US" sz="1400" b="1" dirty="0" smtClean="0">
                    <a:latin typeface="Times New Roman" panose="02020603050405020304" pitchFamily="18" charset="0"/>
                    <a:cs typeface="Times New Roman" panose="02020603050405020304" pitchFamily="18" charset="0"/>
                  </a:rPr>
                  <a:t>Confirmed (gas deliveries late 2015)</a:t>
                </a:r>
                <a:endParaRPr lang="ru-RU" sz="1400" b="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405577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Группа 40"/>
          <p:cNvGrpSpPr/>
          <p:nvPr/>
        </p:nvGrpSpPr>
        <p:grpSpPr>
          <a:xfrm>
            <a:off x="-37570" y="76069"/>
            <a:ext cx="9285798" cy="6687749"/>
            <a:chOff x="-37570" y="76069"/>
            <a:chExt cx="9285798" cy="6687749"/>
          </a:xfrm>
        </p:grpSpPr>
        <p:pic>
          <p:nvPicPr>
            <p:cNvPr id="2" name="Picture 2" descr="I:\сша россия арктика\expert_734_138_jpg_805x403_q70.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33"/>
            <a:stretch/>
          </p:blipFill>
          <p:spPr bwMode="auto">
            <a:xfrm>
              <a:off x="0" y="799636"/>
              <a:ext cx="9144000" cy="471188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18298" y="76069"/>
              <a:ext cx="2839688" cy="523220"/>
            </a:xfrm>
            <a:prstGeom prst="rect">
              <a:avLst/>
            </a:prstGeom>
          </p:spPr>
          <p:txBody>
            <a:bodyPr wrap="none">
              <a:spAutoFit/>
            </a:bodyPr>
            <a:lstStyle/>
            <a:p>
              <a:r>
                <a:rPr lang="en-US" sz="2800" b="1" dirty="0"/>
                <a:t>S</a:t>
              </a:r>
              <a:r>
                <a:rPr lang="en-US" sz="2800" b="1" dirty="0" smtClean="0"/>
                <a:t>witch to the East</a:t>
              </a:r>
              <a:endParaRPr lang="en-US" sz="2800" b="1" dirty="0"/>
            </a:p>
          </p:txBody>
        </p:sp>
        <p:sp>
          <p:nvSpPr>
            <p:cNvPr id="4" name="TextBox 3"/>
            <p:cNvSpPr txBox="1"/>
            <p:nvPr/>
          </p:nvSpPr>
          <p:spPr>
            <a:xfrm>
              <a:off x="53181" y="1390257"/>
              <a:ext cx="1062435" cy="600164"/>
            </a:xfrm>
            <a:prstGeom prst="rect">
              <a:avLst/>
            </a:prstGeom>
            <a:solidFill>
              <a:schemeClr val="bg1"/>
            </a:solidFill>
          </p:spPr>
          <p:txBody>
            <a:bodyPr wrap="square" rtlCol="0">
              <a:spAutoFit/>
            </a:bodyPr>
            <a:lstStyle/>
            <a:p>
              <a:r>
                <a:rPr lang="en-US" sz="1100" b="1" dirty="0" smtClean="0"/>
                <a:t>US North Eastern</a:t>
              </a:r>
            </a:p>
            <a:p>
              <a:r>
                <a:rPr lang="en-US" sz="1100" b="1" dirty="0" smtClean="0"/>
                <a:t> Ports</a:t>
              </a:r>
              <a:endParaRPr lang="ru-RU" sz="1100" b="1" dirty="0"/>
            </a:p>
          </p:txBody>
        </p:sp>
        <p:sp>
          <p:nvSpPr>
            <p:cNvPr id="5" name="Прямоугольник 4"/>
            <p:cNvSpPr/>
            <p:nvPr/>
          </p:nvSpPr>
          <p:spPr>
            <a:xfrm>
              <a:off x="7673034" y="1393547"/>
              <a:ext cx="1575194" cy="523220"/>
            </a:xfrm>
            <a:prstGeom prst="rect">
              <a:avLst/>
            </a:prstGeom>
            <a:solidFill>
              <a:schemeClr val="bg1"/>
            </a:solidFill>
          </p:spPr>
          <p:txBody>
            <a:bodyPr wrap="square">
              <a:spAutoFit/>
            </a:bodyPr>
            <a:lstStyle/>
            <a:p>
              <a:r>
                <a:rPr lang="en-US" sz="1400" b="1" dirty="0"/>
                <a:t>US North </a:t>
              </a:r>
              <a:r>
                <a:rPr lang="en-US" sz="1400" b="1" dirty="0" smtClean="0"/>
                <a:t>Western</a:t>
              </a:r>
              <a:endParaRPr lang="en-US" sz="1400" b="1" dirty="0"/>
            </a:p>
            <a:p>
              <a:r>
                <a:rPr lang="en-US" sz="1400" b="1" dirty="0"/>
                <a:t> Ports</a:t>
              </a:r>
              <a:endParaRPr lang="ru-RU" sz="1400" b="1" dirty="0"/>
            </a:p>
          </p:txBody>
        </p:sp>
        <p:sp>
          <p:nvSpPr>
            <p:cNvPr id="6" name="Прямоугольник 5"/>
            <p:cNvSpPr/>
            <p:nvPr/>
          </p:nvSpPr>
          <p:spPr>
            <a:xfrm>
              <a:off x="7560186" y="4819720"/>
              <a:ext cx="1044262" cy="553998"/>
            </a:xfrm>
            <a:prstGeom prst="rect">
              <a:avLst/>
            </a:prstGeom>
            <a:solidFill>
              <a:schemeClr val="bg1"/>
            </a:solidFill>
          </p:spPr>
          <p:txBody>
            <a:bodyPr wrap="square">
              <a:spAutoFit/>
            </a:bodyPr>
            <a:lstStyle/>
            <a:p>
              <a:r>
                <a:rPr lang="en-US" sz="1000" b="1" dirty="0" smtClean="0"/>
                <a:t>South East Asian</a:t>
              </a:r>
              <a:endParaRPr lang="en-US" sz="1000" b="1" dirty="0"/>
            </a:p>
            <a:p>
              <a:r>
                <a:rPr lang="en-US" sz="1000" b="1" dirty="0"/>
                <a:t> Ports</a:t>
              </a:r>
              <a:endParaRPr lang="ru-RU" sz="1000" b="1" dirty="0"/>
            </a:p>
          </p:txBody>
        </p:sp>
        <p:sp>
          <p:nvSpPr>
            <p:cNvPr id="7" name="Прямоугольник 6"/>
            <p:cNvSpPr/>
            <p:nvPr/>
          </p:nvSpPr>
          <p:spPr>
            <a:xfrm>
              <a:off x="1850660" y="799636"/>
              <a:ext cx="2145276" cy="523220"/>
            </a:xfrm>
            <a:prstGeom prst="rect">
              <a:avLst/>
            </a:prstGeom>
            <a:solidFill>
              <a:srgbClr val="BFD7F3"/>
            </a:solidFill>
          </p:spPr>
          <p:txBody>
            <a:bodyPr wrap="square">
              <a:spAutoFit/>
            </a:bodyPr>
            <a:lstStyle/>
            <a:p>
              <a:r>
                <a:rPr lang="en-US" sz="1400" b="1" dirty="0" smtClean="0"/>
                <a:t>Length  in miles</a:t>
              </a:r>
            </a:p>
            <a:p>
              <a:r>
                <a:rPr lang="en-US" sz="1400" b="1" dirty="0" smtClean="0"/>
                <a:t>Deliveries (</a:t>
              </a:r>
              <a:r>
                <a:rPr lang="en-US" sz="1400" b="1" dirty="0" err="1" smtClean="0"/>
                <a:t>mln</a:t>
              </a:r>
              <a:r>
                <a:rPr lang="en-US" sz="1400" b="1" dirty="0" smtClean="0"/>
                <a:t> t per year)</a:t>
              </a:r>
              <a:endParaRPr lang="ru-RU" sz="1400" b="1" dirty="0"/>
            </a:p>
          </p:txBody>
        </p:sp>
        <p:sp>
          <p:nvSpPr>
            <p:cNvPr id="8" name="Блок-схема: узел 7"/>
            <p:cNvSpPr/>
            <p:nvPr/>
          </p:nvSpPr>
          <p:spPr>
            <a:xfrm>
              <a:off x="1028464" y="789041"/>
              <a:ext cx="606352" cy="601216"/>
            </a:xfrm>
            <a:prstGeom prst="flowChartConnector">
              <a:avLst/>
            </a:prstGeom>
            <a:solidFill>
              <a:schemeClr val="accent1">
                <a:alpha val="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3995936" y="1124744"/>
              <a:ext cx="606352" cy="601216"/>
            </a:xfrm>
            <a:prstGeom prst="flowChartConnector">
              <a:avLst/>
            </a:prstGeom>
            <a:solidFill>
              <a:schemeClr val="accent1">
                <a:alpha val="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8496290" y="4005064"/>
              <a:ext cx="606352" cy="601216"/>
            </a:xfrm>
            <a:prstGeom prst="flowChartConnector">
              <a:avLst/>
            </a:prstGeom>
            <a:solidFill>
              <a:schemeClr val="accent1">
                <a:alpha val="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323935" y="6430193"/>
              <a:ext cx="1587358" cy="276999"/>
            </a:xfrm>
            <a:prstGeom prst="rect">
              <a:avLst/>
            </a:prstGeom>
            <a:noFill/>
          </p:spPr>
          <p:txBody>
            <a:bodyPr wrap="none" rtlCol="0">
              <a:spAutoFit/>
            </a:bodyPr>
            <a:lstStyle/>
            <a:p>
              <a:r>
                <a:rPr lang="en-US" sz="1200" b="1" dirty="0" err="1" smtClean="0"/>
                <a:t>Engin</a:t>
              </a:r>
              <a:r>
                <a:rPr lang="en-US" sz="1200" b="1" dirty="0" smtClean="0"/>
                <a:t>, www.expert.ru</a:t>
              </a:r>
              <a:endParaRPr lang="ru-RU" sz="1200" b="1" dirty="0"/>
            </a:p>
          </p:txBody>
        </p:sp>
        <p:sp>
          <p:nvSpPr>
            <p:cNvPr id="15" name="5-конечная звезда 14"/>
            <p:cNvSpPr/>
            <p:nvPr/>
          </p:nvSpPr>
          <p:spPr>
            <a:xfrm>
              <a:off x="7376503" y="2940635"/>
              <a:ext cx="475293" cy="489446"/>
            </a:xfrm>
            <a:prstGeom prst="star5">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5-конечная звезда 15"/>
            <p:cNvSpPr/>
            <p:nvPr/>
          </p:nvSpPr>
          <p:spPr>
            <a:xfrm>
              <a:off x="109105" y="5949280"/>
              <a:ext cx="475293" cy="3036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4126995" y="2191453"/>
              <a:ext cx="486440" cy="46176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62365" y="5913612"/>
              <a:ext cx="5565819" cy="338554"/>
            </a:xfrm>
            <a:prstGeom prst="rect">
              <a:avLst/>
            </a:prstGeom>
          </p:spPr>
          <p:txBody>
            <a:bodyPr wrap="none">
              <a:spAutoFit/>
            </a:bodyPr>
            <a:lstStyle/>
            <a:p>
              <a:r>
                <a:rPr lang="en-US" sz="1600" b="1" dirty="0"/>
                <a:t>Sakhalin </a:t>
              </a:r>
              <a:r>
                <a:rPr lang="en-US" sz="1600" b="1" dirty="0" smtClean="0"/>
                <a:t>2 (</a:t>
              </a:r>
              <a:r>
                <a:rPr lang="en-US" sz="1600" b="1" dirty="0" err="1" smtClean="0"/>
                <a:t>Gasprom</a:t>
              </a:r>
              <a:r>
                <a:rPr lang="en-US" sz="1600" b="1" dirty="0" smtClean="0"/>
                <a:t>, 10 </a:t>
              </a:r>
              <a:r>
                <a:rPr lang="en-US" sz="1600" b="1" dirty="0" err="1" smtClean="0"/>
                <a:t>mln</a:t>
              </a:r>
              <a:r>
                <a:rPr lang="en-US" sz="1600" b="1" dirty="0" smtClean="0"/>
                <a:t> t  plus 5 </a:t>
              </a:r>
              <a:r>
                <a:rPr lang="en-US" sz="1600" b="1" dirty="0" err="1"/>
                <a:t>mln</a:t>
              </a:r>
              <a:r>
                <a:rPr lang="en-US" sz="1600" b="1" dirty="0"/>
                <a:t> </a:t>
              </a:r>
              <a:r>
                <a:rPr lang="en-US" sz="1600" b="1" dirty="0" smtClean="0"/>
                <a:t>t potential </a:t>
              </a:r>
              <a:r>
                <a:rPr lang="en-US" sz="1600" b="1" dirty="0" err="1" smtClean="0"/>
                <a:t>extention</a:t>
              </a:r>
              <a:r>
                <a:rPr lang="en-US" sz="1600" b="1" dirty="0" smtClean="0"/>
                <a:t>)</a:t>
              </a:r>
              <a:endParaRPr lang="ru-RU" sz="1600" b="1" dirty="0"/>
            </a:p>
          </p:txBody>
        </p:sp>
        <p:sp>
          <p:nvSpPr>
            <p:cNvPr id="24" name="5-конечная звезда 23"/>
            <p:cNvSpPr/>
            <p:nvPr/>
          </p:nvSpPr>
          <p:spPr>
            <a:xfrm>
              <a:off x="7126335" y="3718574"/>
              <a:ext cx="475293" cy="430506"/>
            </a:xfrm>
            <a:prstGeom prst="star5">
              <a:avLst/>
            </a:prstGeom>
            <a:solidFill>
              <a:srgbClr val="66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5-конечная звезда 25"/>
            <p:cNvSpPr/>
            <p:nvPr/>
          </p:nvSpPr>
          <p:spPr>
            <a:xfrm>
              <a:off x="2320749" y="2266535"/>
              <a:ext cx="475293" cy="439255"/>
            </a:xfrm>
            <a:prstGeom prst="star5">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5-конечная звезда 26"/>
            <p:cNvSpPr/>
            <p:nvPr/>
          </p:nvSpPr>
          <p:spPr>
            <a:xfrm>
              <a:off x="7126335" y="3033525"/>
              <a:ext cx="475293" cy="3965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с вырезом 27"/>
            <p:cNvSpPr/>
            <p:nvPr/>
          </p:nvSpPr>
          <p:spPr>
            <a:xfrm rot="2595401">
              <a:off x="4838624" y="3203107"/>
              <a:ext cx="2071964"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0" y="4149080"/>
              <a:ext cx="6185353" cy="1384448"/>
            </a:xfrm>
            <a:prstGeom prst="rect">
              <a:avLst/>
            </a:prstGeom>
            <a:solidFill>
              <a:schemeClr val="bg1"/>
            </a:solidFill>
          </p:spPr>
          <p:txBody>
            <a:bodyPr wrap="square" rtlCol="0">
              <a:spAutoFit/>
            </a:bodyPr>
            <a:lstStyle/>
            <a:p>
              <a:endParaRPr lang="ru-RU" dirty="0"/>
            </a:p>
          </p:txBody>
        </p:sp>
        <p:sp>
          <p:nvSpPr>
            <p:cNvPr id="30" name="Прямоугольник 29"/>
            <p:cNvSpPr/>
            <p:nvPr/>
          </p:nvSpPr>
          <p:spPr>
            <a:xfrm>
              <a:off x="-37570" y="4181519"/>
              <a:ext cx="6265754" cy="369332"/>
            </a:xfrm>
            <a:prstGeom prst="rect">
              <a:avLst/>
            </a:prstGeom>
          </p:spPr>
          <p:txBody>
            <a:bodyPr wrap="square">
              <a:spAutoFit/>
            </a:bodyPr>
            <a:lstStyle/>
            <a:p>
              <a:r>
                <a:rPr lang="en-US" b="1" dirty="0"/>
                <a:t>Russian LNG Projects – 1 existing   and  4 under construction</a:t>
              </a:r>
              <a:endParaRPr lang="ru-RU" b="1" dirty="0"/>
            </a:p>
          </p:txBody>
        </p:sp>
        <p:sp>
          <p:nvSpPr>
            <p:cNvPr id="31" name="5-конечная звезда 30"/>
            <p:cNvSpPr/>
            <p:nvPr/>
          </p:nvSpPr>
          <p:spPr>
            <a:xfrm>
              <a:off x="0" y="4785433"/>
              <a:ext cx="475293" cy="30366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505281" y="4750545"/>
              <a:ext cx="2472536" cy="338554"/>
            </a:xfrm>
            <a:prstGeom prst="rect">
              <a:avLst/>
            </a:prstGeom>
            <a:noFill/>
          </p:spPr>
          <p:txBody>
            <a:bodyPr wrap="none" rtlCol="0">
              <a:spAutoFit/>
            </a:bodyPr>
            <a:lstStyle/>
            <a:p>
              <a:r>
                <a:rPr lang="en-US" sz="1600" b="1" dirty="0" err="1" smtClean="0"/>
                <a:t>Yamal</a:t>
              </a:r>
              <a:r>
                <a:rPr lang="en-US" sz="1600" b="1" dirty="0" smtClean="0"/>
                <a:t> (NOVATEK, 15 </a:t>
              </a:r>
              <a:r>
                <a:rPr lang="en-US" sz="1600" b="1" dirty="0" err="1" smtClean="0"/>
                <a:t>mln</a:t>
              </a:r>
              <a:r>
                <a:rPr lang="en-US" sz="1600" b="1" dirty="0" smtClean="0"/>
                <a:t> t)</a:t>
              </a:r>
              <a:endParaRPr lang="ru-RU" sz="1600" b="1" dirty="0"/>
            </a:p>
          </p:txBody>
        </p:sp>
        <p:sp>
          <p:nvSpPr>
            <p:cNvPr id="33" name="5-конечная звезда 32"/>
            <p:cNvSpPr/>
            <p:nvPr/>
          </p:nvSpPr>
          <p:spPr>
            <a:xfrm>
              <a:off x="53180" y="5381695"/>
              <a:ext cx="475293" cy="303666"/>
            </a:xfrm>
            <a:prstGeom prst="star5">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Box 33"/>
            <p:cNvSpPr txBox="1"/>
            <p:nvPr/>
          </p:nvSpPr>
          <p:spPr>
            <a:xfrm>
              <a:off x="586596" y="5364251"/>
              <a:ext cx="3197607" cy="338554"/>
            </a:xfrm>
            <a:prstGeom prst="rect">
              <a:avLst/>
            </a:prstGeom>
            <a:noFill/>
          </p:spPr>
          <p:txBody>
            <a:bodyPr wrap="none" rtlCol="0">
              <a:spAutoFit/>
            </a:bodyPr>
            <a:lstStyle/>
            <a:p>
              <a:r>
                <a:rPr lang="en-US" sz="1600" b="1" dirty="0" smtClean="0"/>
                <a:t>Vladivostok (Gazprom, 10-15 </a:t>
              </a:r>
              <a:r>
                <a:rPr lang="en-US" sz="1600" b="1" dirty="0" err="1" smtClean="0"/>
                <a:t>mln</a:t>
              </a:r>
              <a:r>
                <a:rPr lang="en-US" sz="1600" b="1" dirty="0" smtClean="0"/>
                <a:t> t)</a:t>
              </a:r>
              <a:endParaRPr lang="ru-RU" sz="1600" b="1" dirty="0"/>
            </a:p>
          </p:txBody>
        </p:sp>
        <p:sp>
          <p:nvSpPr>
            <p:cNvPr id="35" name="5-конечная звезда 34"/>
            <p:cNvSpPr/>
            <p:nvPr/>
          </p:nvSpPr>
          <p:spPr>
            <a:xfrm>
              <a:off x="3724322" y="4767989"/>
              <a:ext cx="475293" cy="30366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5-конечная звезда 35"/>
            <p:cNvSpPr/>
            <p:nvPr/>
          </p:nvSpPr>
          <p:spPr>
            <a:xfrm>
              <a:off x="3829542" y="5359688"/>
              <a:ext cx="475293" cy="303666"/>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4199615" y="4750545"/>
              <a:ext cx="2403928" cy="338554"/>
            </a:xfrm>
            <a:prstGeom prst="rect">
              <a:avLst/>
            </a:prstGeom>
            <a:noFill/>
          </p:spPr>
          <p:txBody>
            <a:bodyPr wrap="none" rtlCol="0">
              <a:spAutoFit/>
            </a:bodyPr>
            <a:lstStyle/>
            <a:p>
              <a:r>
                <a:rPr lang="en-US" sz="1600" b="1" dirty="0" smtClean="0"/>
                <a:t>Baltic (Gazprom, 15 </a:t>
              </a:r>
              <a:r>
                <a:rPr lang="en-US" sz="1600" b="1" dirty="0" err="1" smtClean="0"/>
                <a:t>mln</a:t>
              </a:r>
              <a:r>
                <a:rPr lang="en-US" sz="1600" b="1" dirty="0" smtClean="0"/>
                <a:t> t)</a:t>
              </a:r>
              <a:endParaRPr lang="ru-RU" sz="1600" b="1" dirty="0"/>
            </a:p>
          </p:txBody>
        </p:sp>
        <p:sp>
          <p:nvSpPr>
            <p:cNvPr id="38" name="TextBox 37"/>
            <p:cNvSpPr txBox="1"/>
            <p:nvPr/>
          </p:nvSpPr>
          <p:spPr>
            <a:xfrm>
              <a:off x="4377883" y="5342244"/>
              <a:ext cx="2677080" cy="338554"/>
            </a:xfrm>
            <a:prstGeom prst="rect">
              <a:avLst/>
            </a:prstGeom>
            <a:noFill/>
          </p:spPr>
          <p:txBody>
            <a:bodyPr wrap="none" rtlCol="0">
              <a:spAutoFit/>
            </a:bodyPr>
            <a:lstStyle/>
            <a:p>
              <a:r>
                <a:rPr lang="en-US" sz="1600" b="1" dirty="0" smtClean="0"/>
                <a:t>Sakhalin 1 (</a:t>
              </a:r>
              <a:r>
                <a:rPr lang="en-US" sz="1600" b="1" dirty="0" err="1" smtClean="0"/>
                <a:t>Rosneft</a:t>
              </a:r>
              <a:r>
                <a:rPr lang="en-US" sz="1600" b="1" dirty="0" smtClean="0"/>
                <a:t>, 5+ </a:t>
              </a:r>
              <a:r>
                <a:rPr lang="en-US" sz="1600" b="1" dirty="0" err="1" smtClean="0"/>
                <a:t>mln</a:t>
              </a:r>
              <a:r>
                <a:rPr lang="en-US" sz="1600" b="1" dirty="0" smtClean="0"/>
                <a:t> t)</a:t>
              </a:r>
              <a:endParaRPr lang="ru-RU" sz="1600" b="1" dirty="0"/>
            </a:p>
          </p:txBody>
        </p:sp>
        <p:sp>
          <p:nvSpPr>
            <p:cNvPr id="39" name="Стрелка вправо с вырезом 38"/>
            <p:cNvSpPr/>
            <p:nvPr/>
          </p:nvSpPr>
          <p:spPr>
            <a:xfrm>
              <a:off x="116472" y="6415601"/>
              <a:ext cx="673442" cy="3482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967981" y="6384026"/>
              <a:ext cx="3186000" cy="338554"/>
            </a:xfrm>
            <a:prstGeom prst="rect">
              <a:avLst/>
            </a:prstGeom>
            <a:noFill/>
          </p:spPr>
          <p:txBody>
            <a:bodyPr wrap="none" rtlCol="0">
              <a:spAutoFit/>
            </a:bodyPr>
            <a:lstStyle/>
            <a:p>
              <a:r>
                <a:rPr lang="en-US" sz="1600" b="1" dirty="0" smtClean="0"/>
                <a:t>Planned exports up to 68 </a:t>
              </a:r>
              <a:r>
                <a:rPr lang="en-US" sz="1600" b="1" dirty="0" err="1" smtClean="0"/>
                <a:t>bcm</a:t>
              </a:r>
              <a:r>
                <a:rPr lang="en-US" sz="1600" b="1" dirty="0" smtClean="0"/>
                <a:t>/year</a:t>
              </a:r>
              <a:endParaRPr lang="ru-RU" sz="1600" b="1" dirty="0"/>
            </a:p>
          </p:txBody>
        </p:sp>
      </p:grpSp>
    </p:spTree>
    <p:extLst>
      <p:ext uri="{BB962C8B-B14F-4D97-AF65-F5344CB8AC3E}">
        <p14:creationId xmlns:p14="http://schemas.microsoft.com/office/powerpoint/2010/main" val="41790955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829</Words>
  <Application>Microsoft Office PowerPoint</Application>
  <PresentationFormat>Экран (4:3)</PresentationFormat>
  <Paragraphs>166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dc:creator>
  <cp:lastModifiedBy>LA</cp:lastModifiedBy>
  <cp:revision>18</cp:revision>
  <cp:lastPrinted>2014-05-13T12:23:27Z</cp:lastPrinted>
  <dcterms:created xsi:type="dcterms:W3CDTF">2014-04-23T11:49:45Z</dcterms:created>
  <dcterms:modified xsi:type="dcterms:W3CDTF">2014-05-13T12:28:11Z</dcterms:modified>
</cp:coreProperties>
</file>