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Masters/slideMaster15.xml" ContentType="application/vnd.openxmlformats-officedocument.presentationml.slideMaster+xml"/>
  <Override PartName="/ppt/slideMasters/slideMaster16.xml" ContentType="application/vnd.openxmlformats-officedocument.presentationml.slideMaster+xml"/>
  <Override PartName="/ppt/slideMasters/slideMaster17.xml" ContentType="application/vnd.openxmlformats-officedocument.presentationml.slideMaster+xml"/>
  <Override PartName="/ppt/slideMasters/slideMaster1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slideLayouts/slideLayout8.xml" ContentType="application/vnd.openxmlformats-officedocument.presentationml.slideLayout+xml"/>
  <Override PartName="/ppt/theme/theme4.xml" ContentType="application/vnd.openxmlformats-officedocument.theme+xml"/>
  <Override PartName="/ppt/slideLayouts/slideLayout9.xml" ContentType="application/vnd.openxmlformats-officedocument.presentationml.slideLayout+xml"/>
  <Override PartName="/ppt/theme/theme5.xml" ContentType="application/vnd.openxmlformats-officedocument.theme+xml"/>
  <Override PartName="/ppt/slideLayouts/slideLayout10.xml" ContentType="application/vnd.openxmlformats-officedocument.presentationml.slideLayout+xml"/>
  <Override PartName="/ppt/theme/theme6.xml" ContentType="application/vnd.openxmlformats-officedocument.theme+xml"/>
  <Override PartName="/ppt/slideLayouts/slideLayout11.xml" ContentType="application/vnd.openxmlformats-officedocument.presentationml.slideLayout+xml"/>
  <Override PartName="/ppt/theme/theme7.xml" ContentType="application/vnd.openxmlformats-officedocument.theme+xml"/>
  <Override PartName="/ppt/slideLayouts/slideLayout12.xml" ContentType="application/vnd.openxmlformats-officedocument.presentationml.slideLayout+xml"/>
  <Override PartName="/ppt/theme/theme8.xml" ContentType="application/vnd.openxmlformats-officedocument.theme+xml"/>
  <Override PartName="/ppt/slideLayouts/slideLayout13.xml" ContentType="application/vnd.openxmlformats-officedocument.presentationml.slideLayout+xml"/>
  <Override PartName="/ppt/theme/theme9.xml" ContentType="application/vnd.openxmlformats-officedocument.theme+xml"/>
  <Override PartName="/ppt/slideLayouts/slideLayout14.xml" ContentType="application/vnd.openxmlformats-officedocument.presentationml.slideLayout+xml"/>
  <Override PartName="/ppt/theme/theme10.xml" ContentType="application/vnd.openxmlformats-officedocument.theme+xml"/>
  <Override PartName="/ppt/slideLayouts/slideLayout15.xml" ContentType="application/vnd.openxmlformats-officedocument.presentationml.slideLayout+xml"/>
  <Override PartName="/ppt/theme/theme11.xml" ContentType="application/vnd.openxmlformats-officedocument.theme+xml"/>
  <Override PartName="/ppt/slideLayouts/slideLayout16.xml" ContentType="application/vnd.openxmlformats-officedocument.presentationml.slideLayout+xml"/>
  <Override PartName="/ppt/theme/theme12.xml" ContentType="application/vnd.openxmlformats-officedocument.theme+xml"/>
  <Override PartName="/ppt/slideLayouts/slideLayout17.xml" ContentType="application/vnd.openxmlformats-officedocument.presentationml.slideLayout+xml"/>
  <Override PartName="/ppt/theme/theme13.xml" ContentType="application/vnd.openxmlformats-officedocument.theme+xml"/>
  <Override PartName="/ppt/slideLayouts/slideLayout18.xml" ContentType="application/vnd.openxmlformats-officedocument.presentationml.slideLayout+xml"/>
  <Override PartName="/ppt/theme/theme14.xml" ContentType="application/vnd.openxmlformats-officedocument.theme+xml"/>
  <Override PartName="/ppt/slideLayouts/slideLayout19.xml" ContentType="application/vnd.openxmlformats-officedocument.presentationml.slideLayout+xml"/>
  <Override PartName="/ppt/theme/theme15.xml" ContentType="application/vnd.openxmlformats-officedocument.theme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16.xml" ContentType="application/vnd.openxmlformats-officedocument.theme+xml"/>
  <Override PartName="/ppt/slideLayouts/slideLayout22.xml" ContentType="application/vnd.openxmlformats-officedocument.presentationml.slideLayout+xml"/>
  <Override PartName="/ppt/theme/theme17.xml" ContentType="application/vnd.openxmlformats-officedocument.theme+xml"/>
  <Override PartName="/ppt/slideLayouts/slideLayout23.xml" ContentType="application/vnd.openxmlformats-officedocument.presentationml.slideLayout+xml"/>
  <Override PartName="/ppt/theme/theme18.xml" ContentType="application/vnd.openxmlformats-officedocument.theme+xml"/>
  <Override PartName="/ppt/theme/theme19.xml" ContentType="application/vnd.openxmlformats-officedocument.theme+xml"/>
  <Override PartName="/ppt/theme/theme20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6" r:id="rId1"/>
    <p:sldMasterId id="2147483650" r:id="rId2"/>
    <p:sldMasterId id="2147483652" r:id="rId3"/>
    <p:sldMasterId id="2147483654" r:id="rId4"/>
    <p:sldMasterId id="2147483656" r:id="rId5"/>
    <p:sldMasterId id="2147483681" r:id="rId6"/>
    <p:sldMasterId id="2147483658" r:id="rId7"/>
    <p:sldMasterId id="2147483660" r:id="rId8"/>
    <p:sldMasterId id="2147483662" r:id="rId9"/>
    <p:sldMasterId id="2147483664" r:id="rId10"/>
    <p:sldMasterId id="2147483679" r:id="rId11"/>
    <p:sldMasterId id="2147483668" r:id="rId12"/>
    <p:sldMasterId id="2147483671" r:id="rId13"/>
    <p:sldMasterId id="2147483673" r:id="rId14"/>
    <p:sldMasterId id="2147483675" r:id="rId15"/>
    <p:sldMasterId id="2147483677" r:id="rId16"/>
    <p:sldMasterId id="2147483683" r:id="rId17"/>
    <p:sldMasterId id="2147483685" r:id="rId18"/>
  </p:sldMasterIdLst>
  <p:notesMasterIdLst>
    <p:notesMasterId r:id="rId23"/>
  </p:notesMasterIdLst>
  <p:handoutMasterIdLst>
    <p:handoutMasterId r:id="rId24"/>
  </p:handoutMasterIdLst>
  <p:sldIdLst>
    <p:sldId id="275" r:id="rId19"/>
    <p:sldId id="378" r:id="rId20"/>
    <p:sldId id="382" r:id="rId21"/>
    <p:sldId id="367" r:id="rId22"/>
  </p:sldIdLst>
  <p:sldSz cx="9144000" cy="6858000" type="screen4x3"/>
  <p:notesSz cx="6669088" cy="9928225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1F5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6679" autoAdjust="0"/>
  </p:normalViewPr>
  <p:slideViewPr>
    <p:cSldViewPr>
      <p:cViewPr>
        <p:scale>
          <a:sx n="75" d="100"/>
          <a:sy n="75" d="100"/>
        </p:scale>
        <p:origin x="-2028" y="-5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2" d="100"/>
        <a:sy n="72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Master" Target="slideMasters/slideMaster13.xml"/><Relationship Id="rId18" Type="http://schemas.openxmlformats.org/officeDocument/2006/relationships/slideMaster" Target="slideMasters/slideMaster18.xml"/><Relationship Id="rId26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3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Master" Target="slideMasters/slideMaster17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Master" Target="slideMasters/slideMaster16.xml"/><Relationship Id="rId20" Type="http://schemas.openxmlformats.org/officeDocument/2006/relationships/slide" Target="slides/slide2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handoutMaster" Target="handoutMasters/handoutMaster1.xml"/><Relationship Id="rId5" Type="http://schemas.openxmlformats.org/officeDocument/2006/relationships/slideMaster" Target="slideMasters/slideMaster5.xml"/><Relationship Id="rId15" Type="http://schemas.openxmlformats.org/officeDocument/2006/relationships/slideMaster" Target="slideMasters/slideMaster15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1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slide" Target="slides/slide4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0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7E9640-D8F6-492C-AD0E-B37A4F916CDC}" type="datetimeFigureOut">
              <a:rPr lang="lv-LV" smtClean="0"/>
              <a:t>23.05.2014.</a:t>
            </a:fld>
            <a:endParaRPr lang="lv-L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7607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589EBD-95EB-4A5C-B8BE-E883DDFA8996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4974006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F1BE13-0CE5-47A7-B086-3E5E98C58CFD}" type="datetimeFigureOut">
              <a:rPr lang="lv-LV" smtClean="0"/>
              <a:t>23.05.2014.</a:t>
            </a:fld>
            <a:endParaRPr lang="lv-LV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v-LV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09" y="4715907"/>
            <a:ext cx="533527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607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404CA3-0BB9-4D0F-89DE-59655FE2A8AF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903887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404CA3-0BB9-4D0F-89DE-59655FE2A8AF}" type="slidenum">
              <a:rPr lang="lv-LV" smtClean="0"/>
              <a:t>1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7815257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lv-LV" sz="1000" kern="1200" dirty="0" smtClean="0">
              <a:solidFill>
                <a:schemeClr val="tx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927882-AD74-483C-9905-1D99853B0B0E}" type="slidenum">
              <a:rPr lang="lv-LV" smtClean="0"/>
              <a:pPr/>
              <a:t>2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9215024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927882-AD74-483C-9905-1D99853B0B0E}" type="slidenum">
              <a:rPr lang="lv-LV" smtClean="0"/>
              <a:pPr/>
              <a:t>3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393747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baseline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927882-AD74-483C-9905-1D99853B0B0E}" type="slidenum">
              <a:rPr lang="lv-LV" smtClean="0"/>
              <a:pPr/>
              <a:t>4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4426302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491880" y="6134100"/>
            <a:ext cx="5256584" cy="463252"/>
          </a:xfrm>
        </p:spPr>
        <p:txBody>
          <a:bodyPr/>
          <a:lstStyle>
            <a:lvl1pPr marL="0" indent="0" algn="l">
              <a:buNone/>
              <a:defRPr baseline="0">
                <a:solidFill>
                  <a:srgbClr val="001F57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</a:t>
            </a:r>
            <a:r>
              <a:rPr lang="lv-LV" dirty="0" err="1" smtClean="0"/>
              <a:t>text</a:t>
            </a:r>
            <a:r>
              <a:rPr lang="lv-LV" dirty="0" smtClean="0"/>
              <a:t> </a:t>
            </a:r>
            <a:r>
              <a:rPr lang="en-US" dirty="0" smtClean="0"/>
              <a:t>style</a:t>
            </a:r>
            <a:r>
              <a:rPr lang="lv-LV" dirty="0" smtClean="0"/>
              <a:t>s</a:t>
            </a:r>
            <a:endParaRPr lang="lv-LV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91880" y="1844824"/>
            <a:ext cx="5256584" cy="2376263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lv-LV" dirty="0"/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1691680" y="2780928"/>
            <a:ext cx="7128792" cy="7920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lv-LV" dirty="0"/>
          </a:p>
        </p:txBody>
      </p:sp>
    </p:spTree>
  </p:cSld>
  <p:clrMapOvr>
    <a:masterClrMapping/>
  </p:clrMapOvr>
  <p:transition spd="slow">
    <p:cover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395536" y="3501008"/>
            <a:ext cx="8424936" cy="7920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lv-LV" dirty="0"/>
          </a:p>
        </p:txBody>
      </p:sp>
    </p:spTree>
  </p:cSld>
  <p:clrMapOvr>
    <a:masterClrMapping/>
  </p:clrMapOvr>
  <p:transition spd="slow">
    <p:cover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395536" y="3501008"/>
            <a:ext cx="8424936" cy="7920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lv-LV" dirty="0"/>
          </a:p>
        </p:txBody>
      </p:sp>
    </p:spTree>
  </p:cSld>
  <p:clrMapOvr>
    <a:masterClrMapping/>
  </p:clrMapOvr>
  <p:transition spd="slow">
    <p:cover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395536" y="3501008"/>
            <a:ext cx="8424936" cy="7920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lv-LV" dirty="0"/>
          </a:p>
        </p:txBody>
      </p:sp>
    </p:spTree>
  </p:cSld>
  <p:clrMapOvr>
    <a:masterClrMapping/>
  </p:clrMapOvr>
  <p:transition spd="slow">
    <p:cover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395536" y="3501008"/>
            <a:ext cx="8424936" cy="7920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lv-LV" dirty="0"/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395536" y="3501008"/>
            <a:ext cx="8424936" cy="7920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lv-LV" dirty="0"/>
          </a:p>
        </p:txBody>
      </p:sp>
    </p:spTree>
  </p:cSld>
  <p:clrMapOvr>
    <a:masterClrMapping/>
  </p:clrMapOvr>
  <p:transition spd="slow">
    <p:cover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</p:spTree>
  </p:cSld>
  <p:clrMapOvr>
    <a:masterClrMapping/>
  </p:clrMapOvr>
  <p:transition spd="slow">
    <p:cover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</p:spTree>
  </p:cSld>
  <p:clrMapOvr>
    <a:masterClrMapping/>
  </p:clrMapOvr>
  <p:transition spd="slow">
    <p:cover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</p:spTree>
  </p:cSld>
  <p:clrMapOvr>
    <a:masterClrMapping/>
  </p:clrMapOvr>
  <p:transition spd="slow">
    <p:cover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18440518"/>
      </p:ext>
    </p:extLst>
  </p:cSld>
  <p:clrMapOvr>
    <a:masterClrMapping/>
  </p:clrMapOvr>
  <p:transition spd="slow">
    <p:cover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1691680" y="2780928"/>
            <a:ext cx="7128792" cy="7920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2869207606"/>
      </p:ext>
    </p:extLst>
  </p:cSld>
  <p:clrMapOvr>
    <a:masterClrMapping/>
  </p:clrMapOvr>
  <p:transition spd="slow">
    <p:cover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1691680" y="2852936"/>
            <a:ext cx="7128792" cy="63894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624601147"/>
      </p:ext>
    </p:extLst>
  </p:cSld>
  <p:clrMapOvr>
    <a:masterClrMapping/>
  </p:clrMapOvr>
  <p:transition spd="slow">
    <p:cover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B2C41D7-D5EC-4441-811B-8782BCD19C91}" type="datetimeFigureOut">
              <a:rPr lang="lv-LV" smtClean="0"/>
              <a:pPr/>
              <a:t>23.05.2014.</a:t>
            </a:fld>
            <a:endParaRPr lang="lv-L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22C363A-559A-4B3D-9214-BC61827D524D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044126356"/>
      </p:ext>
    </p:extLst>
  </p:cSld>
  <p:clrMapOvr>
    <a:masterClrMapping/>
  </p:clrMapOvr>
  <p:transition spd="slow">
    <p:cover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1691680" y="2852936"/>
            <a:ext cx="7128792" cy="63894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624601147"/>
      </p:ext>
    </p:extLst>
  </p:cSld>
  <p:clrMapOvr>
    <a:masterClrMapping/>
  </p:clrMapOvr>
  <p:transition spd="slow">
    <p:cover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1691680" y="2852936"/>
            <a:ext cx="7128792" cy="63894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lv-LV" dirty="0"/>
          </a:p>
        </p:txBody>
      </p:sp>
    </p:spTree>
  </p:cSld>
  <p:clrMapOvr>
    <a:masterClrMapping/>
  </p:clrMapOvr>
  <p:transition spd="slow">
    <p:cover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1691680" y="2852936"/>
            <a:ext cx="7128792" cy="63894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lv-LV" dirty="0"/>
          </a:p>
        </p:txBody>
      </p:sp>
    </p:spTree>
  </p:cSld>
  <p:clrMapOvr>
    <a:masterClrMapping/>
  </p:clrMapOvr>
  <p:transition spd="slow">
    <p:cover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1691680" y="2852936"/>
            <a:ext cx="7128792" cy="63894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lv-LV" dirty="0"/>
          </a:p>
        </p:txBody>
      </p:sp>
    </p:spTree>
  </p:cSld>
  <p:clrMapOvr>
    <a:masterClrMapping/>
  </p:clrMapOvr>
  <p:transition spd="slow">
    <p:cover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1691680" y="2780928"/>
            <a:ext cx="7128792" cy="7920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lv-LV" dirty="0"/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theme" Target="../theme/theme10.xml"/><Relationship Id="rId1" Type="http://schemas.openxmlformats.org/officeDocument/2006/relationships/slideLayout" Target="../slideLayouts/slideLayout14.xml"/></Relationships>
</file>

<file path=ppt/slideMasters/_rels/slideMaster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theme" Target="../theme/theme11.xml"/><Relationship Id="rId1" Type="http://schemas.openxmlformats.org/officeDocument/2006/relationships/slideLayout" Target="../slideLayouts/slideLayout15.xml"/></Relationships>
</file>

<file path=ppt/slideMasters/_rels/slideMaster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theme" Target="../theme/theme12.xml"/><Relationship Id="rId1" Type="http://schemas.openxmlformats.org/officeDocument/2006/relationships/slideLayout" Target="../slideLayouts/slideLayout16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Masters/_rels/slideMaster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theme" Target="../theme/theme13.xml"/><Relationship Id="rId1" Type="http://schemas.openxmlformats.org/officeDocument/2006/relationships/slideLayout" Target="../slideLayouts/slideLayout17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Masters/_rels/slideMaster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theme" Target="../theme/theme14.xml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Masters/_rels/slideMaster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theme" Target="../theme/theme15.xml"/><Relationship Id="rId1" Type="http://schemas.openxmlformats.org/officeDocument/2006/relationships/slideLayout" Target="../slideLayouts/slideLayout19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Masters/_rels/slideMaster16.xml.rels><?xml version="1.0" encoding="UTF-8" standalone="yes"?>
<Relationships xmlns="http://schemas.openxmlformats.org/package/2006/relationships"><Relationship Id="rId3" Type="http://schemas.openxmlformats.org/officeDocument/2006/relationships/theme" Target="../theme/theme16.xml"/><Relationship Id="rId2" Type="http://schemas.openxmlformats.org/officeDocument/2006/relationships/slideLayout" Target="../slideLayouts/slideLayout21.xml"/><Relationship Id="rId1" Type="http://schemas.openxmlformats.org/officeDocument/2006/relationships/slideLayout" Target="../slideLayouts/slideLayout20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8.png"/></Relationships>
</file>

<file path=ppt/slideMasters/_rels/slideMaster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theme" Target="../theme/theme17.xml"/><Relationship Id="rId1" Type="http://schemas.openxmlformats.org/officeDocument/2006/relationships/slideLayout" Target="../slideLayouts/slideLayout22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Masters/_rels/slideMaster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theme" Target="../theme/theme18.xml"/><Relationship Id="rId1" Type="http://schemas.openxmlformats.org/officeDocument/2006/relationships/slideLayout" Target="../slideLayouts/slideLayout23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6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7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8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9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10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11.xml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theme" Target="../theme/theme8.xml"/><Relationship Id="rId1" Type="http://schemas.openxmlformats.org/officeDocument/2006/relationships/slideLayout" Target="../slideLayouts/slideLayout12.xml"/></Relationships>
</file>

<file path=ppt/slideMasters/_rels/slideMaster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theme" Target="../theme/theme9.xml"/><Relationship Id="rId1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\\alpha.baltic\dfsroot\CMS-REDIRECT\aigav\Desktop\titulsalids_tukss.png"/>
          <p:cNvPicPr>
            <a:picLocks noChangeAspect="1" noChangeArrowheads="1"/>
          </p:cNvPicPr>
          <p:nvPr userDrawn="1"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91880" y="1844824"/>
            <a:ext cx="5256584" cy="23762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lv-LV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91880" y="6132437"/>
            <a:ext cx="5256584" cy="4649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87" r:id="rId2"/>
    <p:sldLayoutId id="2147483688" r:id="rId3"/>
    <p:sldLayoutId id="2147483689" r:id="rId4"/>
    <p:sldLayoutId id="2147483690" r:id="rId5"/>
  </p:sldLayoutIdLst>
  <p:transition spd="slow">
    <p:cover/>
  </p:transition>
  <p:txStyles>
    <p:titleStyle>
      <a:lvl1pPr algn="l" defTabSz="914400" rtl="0" eaLnBrk="1" latinLnBrk="0" hangingPunct="1">
        <a:spcBef>
          <a:spcPct val="0"/>
        </a:spcBef>
        <a:buNone/>
        <a:defRPr sz="7000" b="1" kern="1200" cap="all" baseline="0">
          <a:solidFill>
            <a:srgbClr val="001F57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None/>
        <a:defRPr sz="3200" b="0" kern="1200" cap="small" baseline="0">
          <a:solidFill>
            <a:srgbClr val="001F57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\\alpha.baltic\dfsroot\CMS-REDIRECT\aigav\Desktop\starpslaids2d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395536" y="3501008"/>
            <a:ext cx="8424936" cy="78296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lv-LV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</p:sldLayoutIdLst>
  <p:transition spd="slow">
    <p:cover/>
  </p:transition>
  <p:txStyles>
    <p:titleStyle>
      <a:lvl1pPr algn="ctr" defTabSz="914400" rtl="0" eaLnBrk="1" latinLnBrk="0" hangingPunct="1">
        <a:spcBef>
          <a:spcPct val="0"/>
        </a:spcBef>
        <a:buNone/>
        <a:defRPr sz="4400" b="1" kern="1200" cap="all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\\alpha.baltic\dfsroot\CMS-REDIRECT\aigav\Desktop\15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395536" y="3501008"/>
            <a:ext cx="8424936" cy="78296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lv-LV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</p:sldLayoutIdLst>
  <p:transition spd="slow">
    <p:cover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b="1" kern="1200" cap="all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alpha.baltic\dfsroot\CMS-REDIRECT\aigav\Desktop\1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71600" y="175260"/>
            <a:ext cx="7571184" cy="2743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lv-LV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lv-LV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</p:sldLayoutIdLst>
  <p:transition spd="slow">
    <p:cover/>
  </p:transition>
  <p:txStyles>
    <p:titleStyle>
      <a:lvl1pPr algn="l" defTabSz="914400" rtl="0" eaLnBrk="1" latinLnBrk="0" hangingPunct="1">
        <a:spcBef>
          <a:spcPct val="0"/>
        </a:spcBef>
        <a:buNone/>
        <a:defRPr sz="20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Tx/>
        <a:buBlip>
          <a:blip r:embed="rId4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Tx/>
        <a:buBlip>
          <a:blip r:embed="rId5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\\alpha.baltic\dfsroot\CMS-REDIRECT\aigav\Desktop\2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71600" y="175260"/>
            <a:ext cx="7571184" cy="2743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lv-LV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lv-LV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ransition spd="slow">
    <p:cover/>
  </p:transition>
  <p:txStyles>
    <p:titleStyle>
      <a:lvl1pPr algn="l" defTabSz="914400" rtl="0" eaLnBrk="1" latinLnBrk="0" hangingPunct="1">
        <a:spcBef>
          <a:spcPct val="0"/>
        </a:spcBef>
        <a:buNone/>
        <a:defRPr sz="20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Tx/>
        <a:buBlip>
          <a:blip r:embed="rId4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Tx/>
        <a:buBlip>
          <a:blip r:embed="rId5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\\alpha.baltic\dfsroot\CMS-REDIRECT\aigav\Desktop\3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71600" y="175260"/>
            <a:ext cx="7571184" cy="2743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lv-LV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lv-LV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transition spd="slow">
    <p:cover/>
  </p:transition>
  <p:txStyles>
    <p:titleStyle>
      <a:lvl1pPr algn="l" defTabSz="914400" rtl="0" eaLnBrk="1" latinLnBrk="0" hangingPunct="1">
        <a:spcBef>
          <a:spcPct val="0"/>
        </a:spcBef>
        <a:buNone/>
        <a:defRPr sz="20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Tx/>
        <a:buBlip>
          <a:blip r:embed="rId4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Tx/>
        <a:buBlip>
          <a:blip r:embed="rId5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71600" y="175260"/>
            <a:ext cx="7571184" cy="2743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lv-LV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lv-LV" dirty="0"/>
          </a:p>
        </p:txBody>
      </p:sp>
      <p:pic>
        <p:nvPicPr>
          <p:cNvPr id="4" name="Picture 2" descr="\\alpha.baltic\dfsroot\CMS-REDIRECT\aigav\Desktop\4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</p:sldLayoutIdLst>
  <p:transition spd="slow">
    <p:cover/>
  </p:transition>
  <p:txStyles>
    <p:titleStyle>
      <a:lvl1pPr algn="l" defTabSz="914400" rtl="0" eaLnBrk="1" latinLnBrk="0" hangingPunct="1">
        <a:spcBef>
          <a:spcPct val="0"/>
        </a:spcBef>
        <a:buNone/>
        <a:defRPr sz="20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Tx/>
        <a:buBlip>
          <a:blip r:embed="rId4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Tx/>
        <a:buBlip>
          <a:blip r:embed="rId5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\\alpha.baltic\dfsroot\CMS-REDIRECT\aigav\Desktop\16.png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71600" y="175260"/>
            <a:ext cx="7571184" cy="2743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lv-LV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lv-LV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92" r:id="rId2"/>
  </p:sldLayoutIdLst>
  <p:transition spd="slow">
    <p:cover/>
  </p:transition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20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Tx/>
        <a:buBlip>
          <a:blip r:embed="rId5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Tx/>
        <a:buBlip>
          <a:blip r:embed="rId6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\\alpha.baltic\dfsroot\CMS-REDIRECT\aigav\Desktop\13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71600" y="175260"/>
            <a:ext cx="7571184" cy="2743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lv-LV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lv-LV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</p:sldLayoutIdLst>
  <p:transition spd="slow">
    <p:cover/>
  </p:transition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20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Tx/>
        <a:buBlip>
          <a:blip r:embed="rId4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Tx/>
        <a:buBlip>
          <a:blip r:embed="rId5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\\alpha.baltic\dfsroot\CMS-REDIRECT\aigav\Desktop\17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</p:sldLayoutIdLst>
  <p:transition spd="slow">
    <p:cover/>
  </p:transition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20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Tx/>
        <a:buBlip>
          <a:blip r:embed="rId4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Tx/>
        <a:buBlip>
          <a:blip r:embed="rId5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\\alpha.baltic\dfsroot\CMS-REDIRECT\aigav\Desktop\6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1691680" y="2852936"/>
            <a:ext cx="7128792" cy="63894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lv-LV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</p:sldLayoutIdLst>
  <p:transition spd="slow">
    <p:cover/>
  </p:transition>
  <p:txStyles>
    <p:titleStyle>
      <a:lvl1pPr algn="ctr" defTabSz="914400" rtl="0" eaLnBrk="1" latinLnBrk="0" hangingPunct="1">
        <a:spcBef>
          <a:spcPct val="0"/>
        </a:spcBef>
        <a:buNone/>
        <a:defRPr sz="3600" b="1" kern="1200" cap="all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\\alpha.baltic\dfsroot\CMS-REDIRECT\aigav\Desktop\7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1691680" y="2852936"/>
            <a:ext cx="7128792" cy="63894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lv-LV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</p:sldLayoutIdLst>
  <p:transition spd="slow">
    <p:cover/>
  </p:transition>
  <p:txStyles>
    <p:titleStyle>
      <a:lvl1pPr algn="ctr" defTabSz="914400" rtl="0" eaLnBrk="1" latinLnBrk="0" hangingPunct="1">
        <a:spcBef>
          <a:spcPct val="0"/>
        </a:spcBef>
        <a:buNone/>
        <a:defRPr sz="3600" b="1" kern="1200" cap="all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\\alpha.baltic\dfsroot\CMS-REDIRECT\aigav\Desktop\8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1691680" y="2852936"/>
            <a:ext cx="7128792" cy="63894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lv-LV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ransition spd="slow">
    <p:cover/>
  </p:transition>
  <p:txStyles>
    <p:titleStyle>
      <a:lvl1pPr algn="ctr" defTabSz="914400" rtl="0" eaLnBrk="1" latinLnBrk="0" hangingPunct="1">
        <a:spcBef>
          <a:spcPct val="0"/>
        </a:spcBef>
        <a:buNone/>
        <a:defRPr sz="3600" b="1" kern="1200" cap="all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\\alpha.baltic\dfsroot\CMS-REDIRECT\aigav\Desktop\5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1691680" y="2790056"/>
            <a:ext cx="7128792" cy="78296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lv-LV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</p:sldLayoutIdLst>
  <p:transition spd="slow">
    <p:cover/>
  </p:transition>
  <p:txStyles>
    <p:titleStyle>
      <a:lvl1pPr algn="ctr" defTabSz="914400" rtl="0" eaLnBrk="1" latinLnBrk="0" hangingPunct="1">
        <a:spcBef>
          <a:spcPct val="0"/>
        </a:spcBef>
        <a:buNone/>
        <a:defRPr sz="3600" b="1" kern="1200" cap="all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\\alpha.baltic\dfsroot\CMS-REDIRECT\aigav\Desktop\14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1691680" y="2790056"/>
            <a:ext cx="7128792" cy="78296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lv-LV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</p:sldLayoutIdLst>
  <p:transition spd="slow">
    <p:cover/>
  </p:transition>
  <p:txStyles>
    <p:titleStyle>
      <a:lvl1pPr algn="ctr" defTabSz="914400" rtl="0" eaLnBrk="1" latinLnBrk="0" hangingPunct="1">
        <a:spcBef>
          <a:spcPct val="0"/>
        </a:spcBef>
        <a:buNone/>
        <a:defRPr sz="3600" b="1" kern="1200" cap="all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\\alpha.baltic\dfsroot\CMS-REDIRECT\aigav\Desktop\starpslaids2a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27384"/>
            <a:ext cx="9180512" cy="6885384"/>
          </a:xfrm>
          <a:prstGeom prst="rect">
            <a:avLst/>
          </a:prstGeom>
          <a:noFill/>
        </p:spPr>
      </p:pic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395536" y="3501008"/>
            <a:ext cx="8424936" cy="78296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lv-LV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</p:sldLayoutIdLst>
  <p:transition spd="slow">
    <p:cover/>
  </p:transition>
  <p:txStyles>
    <p:titleStyle>
      <a:lvl1pPr algn="ctr" defTabSz="914400" rtl="0" eaLnBrk="1" latinLnBrk="0" hangingPunct="1">
        <a:spcBef>
          <a:spcPct val="0"/>
        </a:spcBef>
        <a:buNone/>
        <a:defRPr sz="4400" b="1" kern="1200" cap="all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\\alpha.baltic\dfsroot\CMS-REDIRECT\aigav\Desktop\starpslaids2b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395536" y="3501008"/>
            <a:ext cx="8424936" cy="78296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lv-LV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ransition spd="slow">
    <p:cover/>
  </p:transition>
  <p:txStyles>
    <p:titleStyle>
      <a:lvl1pPr algn="ctr" defTabSz="914400" rtl="0" eaLnBrk="1" latinLnBrk="0" hangingPunct="1">
        <a:spcBef>
          <a:spcPct val="0"/>
        </a:spcBef>
        <a:buNone/>
        <a:defRPr sz="4400" b="1" kern="1200" cap="all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\\alpha.baltic\dfsroot\CMS-REDIRECT\aigav\Desktop\starpslaids2c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395536" y="3501008"/>
            <a:ext cx="8424936" cy="78296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lv-LV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transition spd="slow">
    <p:cover/>
  </p:transition>
  <p:txStyles>
    <p:titleStyle>
      <a:lvl1pPr algn="ctr" defTabSz="914400" rtl="0" eaLnBrk="1" latinLnBrk="0" hangingPunct="1">
        <a:spcBef>
          <a:spcPct val="0"/>
        </a:spcBef>
        <a:buNone/>
        <a:defRPr sz="4400" b="1" kern="1200" cap="all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3059832" y="4941168"/>
            <a:ext cx="5904656" cy="1656184"/>
          </a:xfrm>
        </p:spPr>
        <p:txBody>
          <a:bodyPr>
            <a:normAutofit/>
          </a:bodyPr>
          <a:lstStyle/>
          <a:p>
            <a:pPr algn="r"/>
            <a:r>
              <a:rPr lang="en-US" b="1" cap="none" dirty="0" err="1" smtClean="0">
                <a:solidFill>
                  <a:schemeClr val="tx2"/>
                </a:solidFill>
              </a:rPr>
              <a:t>Kaspars</a:t>
            </a:r>
            <a:r>
              <a:rPr lang="en-US" b="1" cap="none" dirty="0" smtClean="0">
                <a:solidFill>
                  <a:schemeClr val="tx2"/>
                </a:solidFill>
              </a:rPr>
              <a:t> </a:t>
            </a:r>
            <a:r>
              <a:rPr lang="en-US" b="1" cap="none" dirty="0" err="1" smtClean="0">
                <a:solidFill>
                  <a:schemeClr val="tx2"/>
                </a:solidFill>
              </a:rPr>
              <a:t>Ozoliņš</a:t>
            </a:r>
            <a:endParaRPr lang="en-US" b="1" cap="none" dirty="0" smtClean="0">
              <a:solidFill>
                <a:schemeClr val="tx2"/>
              </a:solidFill>
            </a:endParaRPr>
          </a:p>
          <a:p>
            <a:pPr algn="r"/>
            <a:r>
              <a:rPr lang="en-US" sz="2200" cap="none" dirty="0" smtClean="0">
                <a:solidFill>
                  <a:schemeClr val="tx2"/>
                </a:solidFill>
              </a:rPr>
              <a:t>State Secretary</a:t>
            </a:r>
          </a:p>
          <a:p>
            <a:pPr algn="r"/>
            <a:r>
              <a:rPr lang="en-US" sz="2200" cap="none" dirty="0" smtClean="0">
                <a:solidFill>
                  <a:schemeClr val="tx2"/>
                </a:solidFill>
              </a:rPr>
              <a:t>Ministry of Transport of </a:t>
            </a:r>
            <a:r>
              <a:rPr lang="lv-LV" sz="2200" cap="none" dirty="0" smtClean="0">
                <a:solidFill>
                  <a:schemeClr val="tx2"/>
                </a:solidFill>
              </a:rPr>
              <a:t> </a:t>
            </a:r>
            <a:r>
              <a:rPr lang="en-US" sz="2200" cap="none" dirty="0" smtClean="0">
                <a:solidFill>
                  <a:schemeClr val="tx2"/>
                </a:solidFill>
              </a:rPr>
              <a:t>the Republic of Latvia</a:t>
            </a:r>
          </a:p>
          <a:p>
            <a:endParaRPr lang="lv-LV" b="1" dirty="0" smtClean="0">
              <a:solidFill>
                <a:schemeClr val="tx2"/>
              </a:solidFill>
            </a:endParaRPr>
          </a:p>
          <a:p>
            <a:endParaRPr lang="lv-LV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lv-LV" spc="-100" dirty="0" smtClean="0">
                <a:solidFill>
                  <a:schemeClr val="tx2"/>
                </a:solidFill>
                <a:latin typeface="Calibri" pitchFamily="34" charset="0"/>
              </a:rPr>
              <a:t>LATVIA</a:t>
            </a:r>
            <a:br>
              <a:rPr lang="lv-LV" spc="-100" dirty="0" smtClean="0">
                <a:solidFill>
                  <a:schemeClr val="tx2"/>
                </a:solidFill>
                <a:latin typeface="Calibri" pitchFamily="34" charset="0"/>
              </a:rPr>
            </a:br>
            <a:r>
              <a:rPr lang="lv-LV" sz="3600" spc="-100" dirty="0" smtClean="0">
                <a:solidFill>
                  <a:srgbClr val="F08B00"/>
                </a:solidFill>
                <a:latin typeface="Calibri" pitchFamily="34" charset="0"/>
              </a:rPr>
              <a:t>transport and logistics</a:t>
            </a:r>
            <a:endParaRPr lang="lv-LV" sz="2000" dirty="0">
              <a:solidFill>
                <a:schemeClr val="tx2"/>
              </a:solidFill>
            </a:endParaRPr>
          </a:p>
        </p:txBody>
      </p:sp>
      <p:sp>
        <p:nvSpPr>
          <p:cNvPr id="4" name="Title 2"/>
          <p:cNvSpPr txBox="1">
            <a:spLocks/>
          </p:cNvSpPr>
          <p:nvPr/>
        </p:nvSpPr>
        <p:spPr>
          <a:xfrm>
            <a:off x="3419872" y="3861048"/>
            <a:ext cx="5256584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7000" b="1" kern="1200" cap="all" baseline="0">
                <a:solidFill>
                  <a:srgbClr val="001F57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lv-LV" sz="2000" spc="-100" dirty="0" smtClean="0">
                <a:solidFill>
                  <a:schemeClr val="tx2"/>
                </a:solidFill>
                <a:latin typeface="Calibri" pitchFamily="34" charset="0"/>
              </a:rPr>
              <a:t>Baltic forum , jurmala, may 23, 2014</a:t>
            </a:r>
            <a:endParaRPr lang="lv-LV" sz="20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7567739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1" name="Picture 3" descr="C:\Users\AigaV\Downloads\SM_LatvijasKarte3-0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08520" y="1229243"/>
            <a:ext cx="5472609" cy="3462093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539552" y="4653136"/>
            <a:ext cx="453650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accent6"/>
              </a:buClr>
            </a:pPr>
            <a:r>
              <a:rPr lang="lv-LV" sz="3200" b="1" u="sng" dirty="0" smtClean="0">
                <a:solidFill>
                  <a:schemeClr val="bg2"/>
                </a:solidFill>
              </a:rPr>
              <a:t>286 + 557 </a:t>
            </a:r>
            <a:r>
              <a:rPr lang="lv-LV" sz="3200" u="sng" dirty="0" err="1" smtClean="0">
                <a:solidFill>
                  <a:schemeClr val="bg2"/>
                </a:solidFill>
              </a:rPr>
              <a:t>mln</a:t>
            </a:r>
            <a:r>
              <a:rPr lang="lv-LV" sz="3200" u="sng" dirty="0" smtClean="0">
                <a:solidFill>
                  <a:schemeClr val="bg2"/>
                </a:solidFill>
              </a:rPr>
              <a:t> EUR</a:t>
            </a:r>
          </a:p>
          <a:p>
            <a:pPr>
              <a:buClr>
                <a:schemeClr val="accent6"/>
              </a:buClr>
            </a:pPr>
            <a:r>
              <a:rPr lang="lv-LV" sz="2000" u="sng" dirty="0" smtClean="0">
                <a:solidFill>
                  <a:schemeClr val="tx2"/>
                </a:solidFill>
              </a:rPr>
              <a:t> Investments in Railways</a:t>
            </a:r>
          </a:p>
          <a:p>
            <a:pPr marL="342900" indent="-342900">
              <a:buClr>
                <a:schemeClr val="accent6"/>
              </a:buClr>
              <a:buFontTx/>
              <a:buChar char="-"/>
            </a:pPr>
            <a:r>
              <a:rPr lang="lv-LV" sz="2000" dirty="0" err="1" smtClean="0">
                <a:solidFill>
                  <a:schemeClr val="tx2"/>
                </a:solidFill>
              </a:rPr>
              <a:t>Skriveri</a:t>
            </a:r>
            <a:r>
              <a:rPr lang="lv-LV" sz="2000" dirty="0" smtClean="0">
                <a:solidFill>
                  <a:schemeClr val="tx2"/>
                </a:solidFill>
              </a:rPr>
              <a:t> – Krustpils </a:t>
            </a:r>
            <a:r>
              <a:rPr lang="lv-LV" sz="2000" dirty="0" err="1" smtClean="0">
                <a:solidFill>
                  <a:schemeClr val="tx2"/>
                </a:solidFill>
              </a:rPr>
              <a:t>double</a:t>
            </a:r>
            <a:r>
              <a:rPr lang="lv-LV" sz="2000" dirty="0" smtClean="0">
                <a:solidFill>
                  <a:schemeClr val="tx2"/>
                </a:solidFill>
              </a:rPr>
              <a:t> </a:t>
            </a:r>
            <a:r>
              <a:rPr lang="lv-LV" sz="2000" dirty="0" err="1" smtClean="0">
                <a:solidFill>
                  <a:schemeClr val="tx2"/>
                </a:solidFill>
              </a:rPr>
              <a:t>track</a:t>
            </a:r>
            <a:endParaRPr lang="lv-LV" sz="2000" dirty="0" smtClean="0">
              <a:solidFill>
                <a:schemeClr val="tx2"/>
              </a:solidFill>
            </a:endParaRPr>
          </a:p>
          <a:p>
            <a:pPr marL="342900" indent="-342900">
              <a:buClr>
                <a:schemeClr val="accent6"/>
              </a:buClr>
              <a:buFontTx/>
              <a:buChar char="-"/>
            </a:pPr>
            <a:r>
              <a:rPr lang="lv-LV" sz="2000" dirty="0" err="1" smtClean="0">
                <a:solidFill>
                  <a:schemeClr val="tx2"/>
                </a:solidFill>
              </a:rPr>
              <a:t>Bolderaja</a:t>
            </a:r>
            <a:r>
              <a:rPr lang="lv-LV" sz="2000" dirty="0" smtClean="0">
                <a:solidFill>
                  <a:schemeClr val="tx2"/>
                </a:solidFill>
              </a:rPr>
              <a:t> 2 (Krievu sala)</a:t>
            </a:r>
          </a:p>
          <a:p>
            <a:pPr marL="342900" indent="-342900">
              <a:buClr>
                <a:schemeClr val="accent6"/>
              </a:buClr>
              <a:buFontTx/>
              <a:buChar char="-"/>
            </a:pPr>
            <a:r>
              <a:rPr lang="lv-LV" sz="2000" dirty="0" err="1" smtClean="0">
                <a:solidFill>
                  <a:schemeClr val="tx2"/>
                </a:solidFill>
              </a:rPr>
              <a:t>East-West</a:t>
            </a:r>
            <a:r>
              <a:rPr lang="lv-LV" sz="2000" dirty="0" smtClean="0">
                <a:solidFill>
                  <a:schemeClr val="tx2"/>
                </a:solidFill>
              </a:rPr>
              <a:t> </a:t>
            </a:r>
            <a:r>
              <a:rPr lang="lv-LV" sz="2000" dirty="0" err="1">
                <a:solidFill>
                  <a:schemeClr val="tx2"/>
                </a:solidFill>
              </a:rPr>
              <a:t>Electrification</a:t>
            </a:r>
            <a:endParaRPr lang="lv-LV" sz="2000" dirty="0">
              <a:solidFill>
                <a:schemeClr val="tx2"/>
              </a:solidFill>
            </a:endParaRPr>
          </a:p>
          <a:p>
            <a:pPr marL="342900" indent="-342900">
              <a:buClr>
                <a:schemeClr val="accent6"/>
              </a:buClr>
              <a:buFontTx/>
              <a:buChar char="-"/>
            </a:pPr>
            <a:endParaRPr lang="lv-LV" sz="2000" dirty="0" smtClean="0">
              <a:solidFill>
                <a:schemeClr val="tx2"/>
              </a:solidFill>
            </a:endParaRPr>
          </a:p>
        </p:txBody>
      </p:sp>
      <p:sp>
        <p:nvSpPr>
          <p:cNvPr id="13" name="Subtitle 2"/>
          <p:cNvSpPr txBox="1">
            <a:spLocks/>
          </p:cNvSpPr>
          <p:nvPr/>
        </p:nvSpPr>
        <p:spPr>
          <a:xfrm>
            <a:off x="971600" y="476672"/>
            <a:ext cx="7992888" cy="64807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algn="l">
              <a:spcBef>
                <a:spcPct val="20000"/>
              </a:spcBef>
              <a:defRPr/>
            </a:pPr>
            <a:r>
              <a:rPr lang="en-US" sz="3000" b="1" cap="all" noProof="0" dirty="0" smtClean="0">
                <a:solidFill>
                  <a:schemeClr val="bg1"/>
                </a:solidFill>
              </a:rPr>
              <a:t>Latvia – transport infrastructure</a:t>
            </a:r>
            <a:endParaRPr kumimoji="0" lang="lv-LV" sz="3000" b="1" i="0" u="none" strike="noStrike" kern="1200" cap="all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22530" name="AutoShape 2" descr="Displaying SM_LatvijasKarte3-01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lv-LV"/>
          </a:p>
        </p:txBody>
      </p:sp>
      <p:sp>
        <p:nvSpPr>
          <p:cNvPr id="8" name="TextBox 7"/>
          <p:cNvSpPr txBox="1"/>
          <p:nvPr/>
        </p:nvSpPr>
        <p:spPr>
          <a:xfrm>
            <a:off x="5220072" y="1916832"/>
            <a:ext cx="4536504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accent6"/>
              </a:buClr>
            </a:pPr>
            <a:r>
              <a:rPr lang="lv-LV" sz="3200" b="1" u="sng" dirty="0" smtClean="0">
                <a:solidFill>
                  <a:schemeClr val="bg2"/>
                </a:solidFill>
              </a:rPr>
              <a:t> 582 +534 </a:t>
            </a:r>
            <a:r>
              <a:rPr lang="lv-LV" sz="3200" u="sng" dirty="0" err="1" smtClean="0">
                <a:solidFill>
                  <a:schemeClr val="bg2"/>
                </a:solidFill>
              </a:rPr>
              <a:t>mln</a:t>
            </a:r>
            <a:r>
              <a:rPr lang="lv-LV" sz="3200" u="sng" dirty="0" smtClean="0">
                <a:solidFill>
                  <a:schemeClr val="bg2"/>
                </a:solidFill>
              </a:rPr>
              <a:t> EUR</a:t>
            </a:r>
            <a:r>
              <a:rPr lang="lv-LV" sz="2000" u="sng" dirty="0" smtClean="0">
                <a:solidFill>
                  <a:schemeClr val="tx2"/>
                </a:solidFill>
              </a:rPr>
              <a:t> </a:t>
            </a:r>
          </a:p>
          <a:p>
            <a:pPr>
              <a:buClr>
                <a:schemeClr val="accent6"/>
              </a:buClr>
            </a:pPr>
            <a:r>
              <a:rPr lang="lv-LV" sz="2000" u="sng" dirty="0" err="1" smtClean="0">
                <a:solidFill>
                  <a:schemeClr val="tx2"/>
                </a:solidFill>
              </a:rPr>
              <a:t>Investments</a:t>
            </a:r>
            <a:r>
              <a:rPr lang="lv-LV" sz="2000" u="sng" dirty="0" smtClean="0">
                <a:solidFill>
                  <a:schemeClr val="tx2"/>
                </a:solidFill>
              </a:rPr>
              <a:t> in Roads</a:t>
            </a:r>
          </a:p>
          <a:p>
            <a:pPr marL="342900" indent="-342900">
              <a:buClr>
                <a:schemeClr val="accent6"/>
              </a:buClr>
              <a:buFontTx/>
              <a:buChar char="-"/>
            </a:pPr>
            <a:r>
              <a:rPr lang="lv-LV" sz="2000" dirty="0" smtClean="0">
                <a:solidFill>
                  <a:schemeClr val="tx2"/>
                </a:solidFill>
              </a:rPr>
              <a:t>Ludza – Terehova</a:t>
            </a:r>
          </a:p>
          <a:p>
            <a:pPr marL="342900" indent="-342900">
              <a:buClr>
                <a:schemeClr val="accent6"/>
              </a:buClr>
              <a:buFontTx/>
              <a:buChar char="-"/>
            </a:pPr>
            <a:r>
              <a:rPr lang="lv-LV" sz="2000" dirty="0" smtClean="0">
                <a:solidFill>
                  <a:schemeClr val="tx2"/>
                </a:solidFill>
              </a:rPr>
              <a:t>Riga (Tinuzhi) – Koknese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628952" y="5229200"/>
            <a:ext cx="4536504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accent6"/>
              </a:buClr>
            </a:pPr>
            <a:r>
              <a:rPr lang="lv-LV" sz="3200" b="1" u="sng" dirty="0" smtClean="0">
                <a:solidFill>
                  <a:schemeClr val="bg2"/>
                </a:solidFill>
              </a:rPr>
              <a:t>1,3 </a:t>
            </a:r>
            <a:r>
              <a:rPr lang="lv-LV" sz="3200" u="sng" dirty="0" smtClean="0">
                <a:solidFill>
                  <a:schemeClr val="bg2"/>
                </a:solidFill>
              </a:rPr>
              <a:t>bln EUR</a:t>
            </a:r>
            <a:r>
              <a:rPr lang="lv-LV" sz="2000" u="sng" dirty="0" smtClean="0">
                <a:solidFill>
                  <a:schemeClr val="tx2"/>
                </a:solidFill>
              </a:rPr>
              <a:t> - </a:t>
            </a:r>
            <a:r>
              <a:rPr lang="lv-LV" sz="2800" u="sng" dirty="0" smtClean="0">
                <a:solidFill>
                  <a:schemeClr val="tx2"/>
                </a:solidFill>
              </a:rPr>
              <a:t>RAIL BALTICA</a:t>
            </a:r>
          </a:p>
        </p:txBody>
      </p:sp>
    </p:spTree>
    <p:extLst>
      <p:ext uri="{BB962C8B-B14F-4D97-AF65-F5344CB8AC3E}">
        <p14:creationId xmlns:p14="http://schemas.microsoft.com/office/powerpoint/2010/main" val="3734757709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\\alpha.baltic\dfsroot\CMS-REDIRECT\aigav\Desktop\KARTE_2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85056" y="-420292"/>
            <a:ext cx="9753600" cy="7305676"/>
          </a:xfrm>
          <a:prstGeom prst="rect">
            <a:avLst/>
          </a:prstGeom>
          <a:noFill/>
        </p:spPr>
      </p:pic>
      <p:sp>
        <p:nvSpPr>
          <p:cNvPr id="18" name="TextBox 17"/>
          <p:cNvSpPr txBox="1"/>
          <p:nvPr/>
        </p:nvSpPr>
        <p:spPr>
          <a:xfrm>
            <a:off x="3059832" y="2420888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FF0000"/>
                </a:solidFill>
              </a:rPr>
              <a:t>Moscow</a:t>
            </a:r>
            <a:endParaRPr lang="en-US" sz="1200" dirty="0">
              <a:solidFill>
                <a:srgbClr val="FF0000"/>
              </a:solidFill>
            </a:endParaRPr>
          </a:p>
        </p:txBody>
      </p:sp>
      <p:sp>
        <p:nvSpPr>
          <p:cNvPr id="52" name="Subtitle 2"/>
          <p:cNvSpPr txBox="1">
            <a:spLocks/>
          </p:cNvSpPr>
          <p:nvPr/>
        </p:nvSpPr>
        <p:spPr>
          <a:xfrm>
            <a:off x="0" y="476672"/>
            <a:ext cx="9144000" cy="64807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spcBef>
                <a:spcPct val="20000"/>
              </a:spcBef>
              <a:defRPr/>
            </a:pPr>
            <a:r>
              <a:rPr lang="lv-LV" sz="3000" b="1" cap="all" dirty="0" err="1" smtClean="0">
                <a:solidFill>
                  <a:schemeClr val="bg1"/>
                </a:solidFill>
              </a:rPr>
              <a:t>General</a:t>
            </a:r>
            <a:r>
              <a:rPr lang="lv-LV" sz="3000" b="1" cap="all" dirty="0" smtClean="0">
                <a:solidFill>
                  <a:schemeClr val="bg1"/>
                </a:solidFill>
              </a:rPr>
              <a:t> </a:t>
            </a:r>
            <a:r>
              <a:rPr lang="lv-LV" sz="3000" b="1" cap="all" dirty="0" err="1" smtClean="0">
                <a:solidFill>
                  <a:schemeClr val="bg1"/>
                </a:solidFill>
              </a:rPr>
              <a:t>overview</a:t>
            </a:r>
            <a:r>
              <a:rPr lang="lv-LV" sz="3000" b="1" cap="all" dirty="0" smtClean="0">
                <a:solidFill>
                  <a:schemeClr val="bg1"/>
                </a:solidFill>
              </a:rPr>
              <a:t> -</a:t>
            </a:r>
            <a:r>
              <a:rPr lang="en-US" sz="3000" b="1" cap="all" dirty="0" smtClean="0">
                <a:solidFill>
                  <a:schemeClr val="bg1"/>
                </a:solidFill>
              </a:rPr>
              <a:t> MULTIMODAL CORRIDORS</a:t>
            </a:r>
            <a:endParaRPr kumimoji="0" lang="lv-LV" sz="3000" b="1" i="0" u="none" strike="noStrike" kern="1200" cap="all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10" name="Freeform 9"/>
          <p:cNvSpPr/>
          <p:nvPr/>
        </p:nvSpPr>
        <p:spPr>
          <a:xfrm>
            <a:off x="2123728" y="2708920"/>
            <a:ext cx="2564780" cy="836411"/>
          </a:xfrm>
          <a:custGeom>
            <a:avLst/>
            <a:gdLst>
              <a:gd name="connsiteX0" fmla="*/ 0 w 2564780"/>
              <a:gd name="connsiteY0" fmla="*/ 0 h 836411"/>
              <a:gd name="connsiteX1" fmla="*/ 569951 w 2564780"/>
              <a:gd name="connsiteY1" fmla="*/ 37171 h 836411"/>
              <a:gd name="connsiteX2" fmla="*/ 1046975 w 2564780"/>
              <a:gd name="connsiteY2" fmla="*/ 43366 h 836411"/>
              <a:gd name="connsiteX3" fmla="*/ 1424878 w 2564780"/>
              <a:gd name="connsiteY3" fmla="*/ 80537 h 836411"/>
              <a:gd name="connsiteX4" fmla="*/ 1554975 w 2564780"/>
              <a:gd name="connsiteY4" fmla="*/ 198244 h 836411"/>
              <a:gd name="connsiteX5" fmla="*/ 1623122 w 2564780"/>
              <a:gd name="connsiteY5" fmla="*/ 365513 h 836411"/>
              <a:gd name="connsiteX6" fmla="*/ 1641707 w 2564780"/>
              <a:gd name="connsiteY6" fmla="*/ 551366 h 836411"/>
              <a:gd name="connsiteX7" fmla="*/ 1747024 w 2564780"/>
              <a:gd name="connsiteY7" fmla="*/ 656683 h 836411"/>
              <a:gd name="connsiteX8" fmla="*/ 1957658 w 2564780"/>
              <a:gd name="connsiteY8" fmla="*/ 755805 h 836411"/>
              <a:gd name="connsiteX9" fmla="*/ 2168293 w 2564780"/>
              <a:gd name="connsiteY9" fmla="*/ 780586 h 836411"/>
              <a:gd name="connsiteX10" fmla="*/ 2279805 w 2564780"/>
              <a:gd name="connsiteY10" fmla="*/ 836342 h 836411"/>
              <a:gd name="connsiteX11" fmla="*/ 2564780 w 2564780"/>
              <a:gd name="connsiteY11" fmla="*/ 768196 h 8364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64780" h="836411">
                <a:moveTo>
                  <a:pt x="0" y="0"/>
                </a:moveTo>
                <a:cubicBezTo>
                  <a:pt x="197727" y="14971"/>
                  <a:pt x="395455" y="29943"/>
                  <a:pt x="569951" y="37171"/>
                </a:cubicBezTo>
                <a:cubicBezTo>
                  <a:pt x="744447" y="44399"/>
                  <a:pt x="904487" y="36138"/>
                  <a:pt x="1046975" y="43366"/>
                </a:cubicBezTo>
                <a:cubicBezTo>
                  <a:pt x="1189463" y="50594"/>
                  <a:pt x="1340211" y="54724"/>
                  <a:pt x="1424878" y="80537"/>
                </a:cubicBezTo>
                <a:cubicBezTo>
                  <a:pt x="1509545" y="106350"/>
                  <a:pt x="1521934" y="150748"/>
                  <a:pt x="1554975" y="198244"/>
                </a:cubicBezTo>
                <a:cubicBezTo>
                  <a:pt x="1588016" y="245740"/>
                  <a:pt x="1608667" y="306660"/>
                  <a:pt x="1623122" y="365513"/>
                </a:cubicBezTo>
                <a:cubicBezTo>
                  <a:pt x="1637577" y="424366"/>
                  <a:pt x="1621057" y="502838"/>
                  <a:pt x="1641707" y="551366"/>
                </a:cubicBezTo>
                <a:cubicBezTo>
                  <a:pt x="1662357" y="599894"/>
                  <a:pt x="1694366" y="622610"/>
                  <a:pt x="1747024" y="656683"/>
                </a:cubicBezTo>
                <a:cubicBezTo>
                  <a:pt x="1799682" y="690756"/>
                  <a:pt x="1887447" y="735155"/>
                  <a:pt x="1957658" y="755805"/>
                </a:cubicBezTo>
                <a:cubicBezTo>
                  <a:pt x="2027869" y="776455"/>
                  <a:pt x="2114602" y="767163"/>
                  <a:pt x="2168293" y="780586"/>
                </a:cubicBezTo>
                <a:cubicBezTo>
                  <a:pt x="2221984" y="794009"/>
                  <a:pt x="2213724" y="838407"/>
                  <a:pt x="2279805" y="836342"/>
                </a:cubicBezTo>
                <a:cubicBezTo>
                  <a:pt x="2345886" y="834277"/>
                  <a:pt x="2564780" y="768196"/>
                  <a:pt x="2564780" y="768196"/>
                </a:cubicBezTo>
              </a:path>
            </a:pathLst>
          </a:custGeom>
          <a:ln w="57150" cmpd="sng">
            <a:solidFill>
              <a:schemeClr val="tx2">
                <a:lumMod val="75000"/>
                <a:lumOff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2483768" y="3284984"/>
            <a:ext cx="72008" cy="72008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rgbClr val="532B1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4644008" y="3429000"/>
            <a:ext cx="72008" cy="72008"/>
          </a:xfrm>
          <a:prstGeom prst="ellipse">
            <a:avLst/>
          </a:prstGeom>
          <a:solidFill>
            <a:schemeClr val="tx2">
              <a:lumMod val="75000"/>
              <a:lumOff val="25000"/>
            </a:schemeClr>
          </a:solidFill>
          <a:ln>
            <a:solidFill>
              <a:schemeClr val="tx2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4572000" y="3429000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Almaty</a:t>
            </a:r>
            <a:endParaRPr lang="en-US" sz="1200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3" name="Freeform 12"/>
          <p:cNvSpPr/>
          <p:nvPr/>
        </p:nvSpPr>
        <p:spPr>
          <a:xfrm>
            <a:off x="2118732" y="2670098"/>
            <a:ext cx="954048" cy="24981"/>
          </a:xfrm>
          <a:custGeom>
            <a:avLst/>
            <a:gdLst>
              <a:gd name="connsiteX0" fmla="*/ 0 w 954048"/>
              <a:gd name="connsiteY0" fmla="*/ 0 h 24981"/>
              <a:gd name="connsiteX1" fmla="*/ 551366 w 954048"/>
              <a:gd name="connsiteY1" fmla="*/ 24780 h 24981"/>
              <a:gd name="connsiteX2" fmla="*/ 954048 w 954048"/>
              <a:gd name="connsiteY2" fmla="*/ 12390 h 249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54048" h="24981">
                <a:moveTo>
                  <a:pt x="0" y="0"/>
                </a:moveTo>
                <a:cubicBezTo>
                  <a:pt x="196179" y="11357"/>
                  <a:pt x="392358" y="22715"/>
                  <a:pt x="551366" y="24780"/>
                </a:cubicBezTo>
                <a:cubicBezTo>
                  <a:pt x="710374" y="26845"/>
                  <a:pt x="954048" y="12390"/>
                  <a:pt x="954048" y="12390"/>
                </a:cubicBezTo>
              </a:path>
            </a:pathLst>
          </a:custGeom>
          <a:ln w="5715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3059832" y="2636912"/>
            <a:ext cx="72008" cy="7200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2087756" y="2645317"/>
            <a:ext cx="408878" cy="631903"/>
          </a:xfrm>
          <a:custGeom>
            <a:avLst/>
            <a:gdLst>
              <a:gd name="connsiteX0" fmla="*/ 0 w 408878"/>
              <a:gd name="connsiteY0" fmla="*/ 0 h 631903"/>
              <a:gd name="connsiteX1" fmla="*/ 80537 w 408878"/>
              <a:gd name="connsiteY1" fmla="*/ 161073 h 631903"/>
              <a:gd name="connsiteX2" fmla="*/ 198244 w 408878"/>
              <a:gd name="connsiteY2" fmla="*/ 254000 h 631903"/>
              <a:gd name="connsiteX3" fmla="*/ 272585 w 408878"/>
              <a:gd name="connsiteY3" fmla="*/ 322146 h 631903"/>
              <a:gd name="connsiteX4" fmla="*/ 334537 w 408878"/>
              <a:gd name="connsiteY4" fmla="*/ 377903 h 631903"/>
              <a:gd name="connsiteX5" fmla="*/ 377903 w 408878"/>
              <a:gd name="connsiteY5" fmla="*/ 458439 h 631903"/>
              <a:gd name="connsiteX6" fmla="*/ 396488 w 408878"/>
              <a:gd name="connsiteY6" fmla="*/ 532781 h 631903"/>
              <a:gd name="connsiteX7" fmla="*/ 408878 w 408878"/>
              <a:gd name="connsiteY7" fmla="*/ 631903 h 6319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08878" h="631903">
                <a:moveTo>
                  <a:pt x="0" y="0"/>
                </a:moveTo>
                <a:cubicBezTo>
                  <a:pt x="23748" y="59370"/>
                  <a:pt x="47496" y="118740"/>
                  <a:pt x="80537" y="161073"/>
                </a:cubicBezTo>
                <a:cubicBezTo>
                  <a:pt x="113578" y="203406"/>
                  <a:pt x="166236" y="227155"/>
                  <a:pt x="198244" y="254000"/>
                </a:cubicBezTo>
                <a:cubicBezTo>
                  <a:pt x="230252" y="280845"/>
                  <a:pt x="272585" y="322146"/>
                  <a:pt x="272585" y="322146"/>
                </a:cubicBezTo>
                <a:cubicBezTo>
                  <a:pt x="295300" y="342796"/>
                  <a:pt x="316984" y="355188"/>
                  <a:pt x="334537" y="377903"/>
                </a:cubicBezTo>
                <a:cubicBezTo>
                  <a:pt x="352090" y="400619"/>
                  <a:pt x="367578" y="432626"/>
                  <a:pt x="377903" y="458439"/>
                </a:cubicBezTo>
                <a:cubicBezTo>
                  <a:pt x="388228" y="484252"/>
                  <a:pt x="391326" y="503870"/>
                  <a:pt x="396488" y="532781"/>
                </a:cubicBezTo>
                <a:cubicBezTo>
                  <a:pt x="401650" y="561692"/>
                  <a:pt x="408878" y="631903"/>
                  <a:pt x="408878" y="631903"/>
                </a:cubicBezTo>
              </a:path>
            </a:pathLst>
          </a:custGeom>
          <a:ln w="57150" cmpd="sng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2440351" y="3140968"/>
            <a:ext cx="43417" cy="167268"/>
          </a:xfrm>
          <a:custGeom>
            <a:avLst/>
            <a:gdLst>
              <a:gd name="connsiteX0" fmla="*/ 43417 w 43417"/>
              <a:gd name="connsiteY0" fmla="*/ 0 h 167268"/>
              <a:gd name="connsiteX1" fmla="*/ 6246 w 43417"/>
              <a:gd name="connsiteY1" fmla="*/ 74341 h 167268"/>
              <a:gd name="connsiteX2" fmla="*/ 51 w 43417"/>
              <a:gd name="connsiteY2" fmla="*/ 167268 h 167268"/>
              <a:gd name="connsiteX3" fmla="*/ 51 w 43417"/>
              <a:gd name="connsiteY3" fmla="*/ 167268 h 1672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417" h="167268">
                <a:moveTo>
                  <a:pt x="43417" y="0"/>
                </a:moveTo>
                <a:cubicBezTo>
                  <a:pt x="28445" y="23231"/>
                  <a:pt x="13474" y="46463"/>
                  <a:pt x="6246" y="74341"/>
                </a:cubicBezTo>
                <a:cubicBezTo>
                  <a:pt x="-982" y="102219"/>
                  <a:pt x="51" y="167268"/>
                  <a:pt x="51" y="167268"/>
                </a:cubicBezTo>
                <a:lnTo>
                  <a:pt x="51" y="167268"/>
                </a:lnTo>
              </a:path>
            </a:pathLst>
          </a:custGeom>
          <a:ln w="57150" cmpd="sng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2411760" y="3284984"/>
            <a:ext cx="72008" cy="72008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rgbClr val="532B1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5220072" y="2132856"/>
            <a:ext cx="108011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v-LV" altLang="lv-LV" b="1" dirty="0">
                <a:solidFill>
                  <a:schemeClr val="tx2"/>
                </a:solidFill>
              </a:rPr>
              <a:t>18 </a:t>
            </a:r>
            <a:r>
              <a:rPr lang="lv-LV" altLang="lv-LV" b="1" dirty="0" err="1">
                <a:solidFill>
                  <a:schemeClr val="tx2"/>
                </a:solidFill>
              </a:rPr>
              <a:t>days</a:t>
            </a:r>
            <a:endParaRPr lang="lv-LV" altLang="lv-LV" b="1" dirty="0">
              <a:solidFill>
                <a:schemeClr val="tx2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627783" y="4577556"/>
            <a:ext cx="9035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v-LV" altLang="lv-LV" b="1" dirty="0">
                <a:solidFill>
                  <a:schemeClr val="tx2"/>
                </a:solidFill>
              </a:rPr>
              <a:t>35 </a:t>
            </a:r>
            <a:r>
              <a:rPr lang="lv-LV" altLang="lv-LV" b="1" dirty="0" err="1">
                <a:solidFill>
                  <a:schemeClr val="tx2"/>
                </a:solidFill>
              </a:rPr>
              <a:t>days</a:t>
            </a:r>
            <a:endParaRPr lang="lv-LV" altLang="lv-LV" b="1" dirty="0">
              <a:solidFill>
                <a:schemeClr val="tx2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779912" y="2564904"/>
            <a:ext cx="9035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v-LV" altLang="lv-LV" b="1" dirty="0">
                <a:solidFill>
                  <a:schemeClr val="tx2"/>
                </a:solidFill>
              </a:rPr>
              <a:t>15 </a:t>
            </a:r>
            <a:r>
              <a:rPr lang="lv-LV" altLang="lv-LV" b="1" dirty="0" err="1">
                <a:solidFill>
                  <a:schemeClr val="tx2"/>
                </a:solidFill>
              </a:rPr>
              <a:t>days</a:t>
            </a:r>
            <a:endParaRPr lang="lv-LV" altLang="lv-LV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595915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5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5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0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0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1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500"/>
                            </p:stCondLst>
                            <p:childTnLst>
                              <p:par>
                                <p:cTn id="2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600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6000"/>
                            </p:stCondLst>
                            <p:childTnLst>
                              <p:par>
                                <p:cTn id="3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0" grpId="0" animBg="1"/>
      <p:bldP spid="11" grpId="0" animBg="1"/>
      <p:bldP spid="14" grpId="0" animBg="1"/>
      <p:bldP spid="12" grpId="0"/>
      <p:bldP spid="13" grpId="0" animBg="1"/>
      <p:bldP spid="17" grpId="0" animBg="1"/>
      <p:bldP spid="15" grpId="0" animBg="1"/>
      <p:bldP spid="16" grpId="0" animBg="1"/>
      <p:bldP spid="2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7" name="Rectangle 6"/>
          <p:cNvSpPr/>
          <p:nvPr/>
        </p:nvSpPr>
        <p:spPr>
          <a:xfrm>
            <a:off x="0" y="6093296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lv-LV" b="1" dirty="0" err="1" smtClean="0">
                <a:solidFill>
                  <a:schemeClr val="tx2"/>
                </a:solidFill>
                <a:latin typeface="Calibri" pitchFamily="34" charset="0"/>
              </a:rPr>
              <a:t>www.sam.gov.lv</a:t>
            </a:r>
            <a:endParaRPr lang="lv-LV" b="1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39552" y="4941168"/>
            <a:ext cx="799288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lv-LV" sz="2400" b="1" dirty="0" smtClean="0">
                <a:solidFill>
                  <a:schemeClr val="tx2"/>
                </a:solidFill>
                <a:latin typeface="Calibri" pitchFamily="34" charset="0"/>
              </a:rPr>
              <a:t>Kaspars Ozoliņš</a:t>
            </a:r>
          </a:p>
          <a:p>
            <a:pPr algn="r"/>
            <a:r>
              <a:rPr lang="lv-LV" dirty="0" smtClean="0">
                <a:solidFill>
                  <a:schemeClr val="tx2"/>
                </a:solidFill>
                <a:latin typeface="Calibri" pitchFamily="34" charset="0"/>
              </a:rPr>
              <a:t>State Secretary</a:t>
            </a:r>
          </a:p>
          <a:p>
            <a:pPr algn="r"/>
            <a:r>
              <a:rPr lang="lv-LV" dirty="0" smtClean="0">
                <a:solidFill>
                  <a:schemeClr val="tx2"/>
                </a:solidFill>
                <a:latin typeface="Calibri" pitchFamily="34" charset="0"/>
              </a:rPr>
              <a:t>Ministry of Transport</a:t>
            </a:r>
            <a:endParaRPr lang="lv-LV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11560" y="2924944"/>
            <a:ext cx="799288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lv-LV" sz="4000" dirty="0" smtClean="0">
                <a:solidFill>
                  <a:schemeClr val="tx2"/>
                </a:solidFill>
                <a:latin typeface="Calibri" pitchFamily="34" charset="0"/>
              </a:rPr>
              <a:t>THANK YOU FOR YOUR ATTENTION!</a:t>
            </a:r>
            <a:endParaRPr lang="lv-LV" sz="4000" dirty="0">
              <a:solidFill>
                <a:schemeClr val="tx2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0117738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7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1.xml><?xml version="1.0" encoding="utf-8"?>
<a:theme xmlns:a="http://schemas.openxmlformats.org/drawingml/2006/main" name="14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2.xml><?xml version="1.0" encoding="utf-8"?>
<a:theme xmlns:a="http://schemas.openxmlformats.org/drawingml/2006/main" name="9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3.xml><?xml version="1.0" encoding="utf-8"?>
<a:theme xmlns:a="http://schemas.openxmlformats.org/drawingml/2006/main" name="10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4.xml><?xml version="1.0" encoding="utf-8"?>
<a:theme xmlns:a="http://schemas.openxmlformats.org/drawingml/2006/main" name="1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5.xml><?xml version="1.0" encoding="utf-8"?>
<a:theme xmlns:a="http://schemas.openxmlformats.org/drawingml/2006/main" name="12_Custom Design">
  <a:themeElements>
    <a:clrScheme name="Satiksmes Ministrija">
      <a:dk1>
        <a:sysClr val="windowText" lastClr="000000"/>
      </a:dk1>
      <a:lt1>
        <a:sysClr val="window" lastClr="FFFFFF"/>
      </a:lt1>
      <a:dk2>
        <a:srgbClr val="00275D"/>
      </a:dk2>
      <a:lt2>
        <a:srgbClr val="F7921D"/>
      </a:lt2>
      <a:accent1>
        <a:srgbClr val="3D8615"/>
      </a:accent1>
      <a:accent2>
        <a:srgbClr val="90A9D7"/>
      </a:accent2>
      <a:accent3>
        <a:srgbClr val="51346E"/>
      </a:accent3>
      <a:accent4>
        <a:srgbClr val="8064A2"/>
      </a:accent4>
      <a:accent5>
        <a:srgbClr val="3E9299"/>
      </a:accent5>
      <a:accent6>
        <a:srgbClr val="6F3915"/>
      </a:accent6>
      <a:hlink>
        <a:srgbClr val="E4BC00"/>
      </a:hlink>
      <a:folHlink>
        <a:srgbClr val="A7A7A7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6.xml><?xml version="1.0" encoding="utf-8"?>
<a:theme xmlns:a="http://schemas.openxmlformats.org/drawingml/2006/main" name="13_Custom Design">
  <a:themeElements>
    <a:clrScheme name="Satiksmes Ministrija">
      <a:dk1>
        <a:sysClr val="windowText" lastClr="000000"/>
      </a:dk1>
      <a:lt1>
        <a:sysClr val="window" lastClr="FFFFFF"/>
      </a:lt1>
      <a:dk2>
        <a:srgbClr val="00275D"/>
      </a:dk2>
      <a:lt2>
        <a:srgbClr val="F7921D"/>
      </a:lt2>
      <a:accent1>
        <a:srgbClr val="3D8615"/>
      </a:accent1>
      <a:accent2>
        <a:srgbClr val="90A9D7"/>
      </a:accent2>
      <a:accent3>
        <a:srgbClr val="51346E"/>
      </a:accent3>
      <a:accent4>
        <a:srgbClr val="8064A2"/>
      </a:accent4>
      <a:accent5>
        <a:srgbClr val="3E9299"/>
      </a:accent5>
      <a:accent6>
        <a:srgbClr val="6F3915"/>
      </a:accent6>
      <a:hlink>
        <a:srgbClr val="E4BC00"/>
      </a:hlink>
      <a:folHlink>
        <a:srgbClr val="A7A7A7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7.xml><?xml version="1.0" encoding="utf-8"?>
<a:theme xmlns:a="http://schemas.openxmlformats.org/drawingml/2006/main" name="16_Custom Design">
  <a:themeElements>
    <a:clrScheme name="Satiksmes Ministrija">
      <a:dk1>
        <a:sysClr val="windowText" lastClr="000000"/>
      </a:dk1>
      <a:lt1>
        <a:sysClr val="window" lastClr="FFFFFF"/>
      </a:lt1>
      <a:dk2>
        <a:srgbClr val="00275D"/>
      </a:dk2>
      <a:lt2>
        <a:srgbClr val="F7921D"/>
      </a:lt2>
      <a:accent1>
        <a:srgbClr val="3D8615"/>
      </a:accent1>
      <a:accent2>
        <a:srgbClr val="90A9D7"/>
      </a:accent2>
      <a:accent3>
        <a:srgbClr val="51346E"/>
      </a:accent3>
      <a:accent4>
        <a:srgbClr val="8064A2"/>
      </a:accent4>
      <a:accent5>
        <a:srgbClr val="3E9299"/>
      </a:accent5>
      <a:accent6>
        <a:srgbClr val="6F3915"/>
      </a:accent6>
      <a:hlink>
        <a:srgbClr val="E4BC00"/>
      </a:hlink>
      <a:folHlink>
        <a:srgbClr val="A7A7A7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8.xml><?xml version="1.0" encoding="utf-8"?>
<a:theme xmlns:a="http://schemas.openxmlformats.org/drawingml/2006/main" name="17_Custom Design">
  <a:themeElements>
    <a:clrScheme name="Satiksmes Ministrija">
      <a:dk1>
        <a:sysClr val="windowText" lastClr="000000"/>
      </a:dk1>
      <a:lt1>
        <a:sysClr val="window" lastClr="FFFFFF"/>
      </a:lt1>
      <a:dk2>
        <a:srgbClr val="00275D"/>
      </a:dk2>
      <a:lt2>
        <a:srgbClr val="F7921D"/>
      </a:lt2>
      <a:accent1>
        <a:srgbClr val="3D8615"/>
      </a:accent1>
      <a:accent2>
        <a:srgbClr val="90A9D7"/>
      </a:accent2>
      <a:accent3>
        <a:srgbClr val="51346E"/>
      </a:accent3>
      <a:accent4>
        <a:srgbClr val="8064A2"/>
      </a:accent4>
      <a:accent5>
        <a:srgbClr val="3E9299"/>
      </a:accent5>
      <a:accent6>
        <a:srgbClr val="6F3915"/>
      </a:accent6>
      <a:hlink>
        <a:srgbClr val="E4BC00"/>
      </a:hlink>
      <a:folHlink>
        <a:srgbClr val="A7A7A7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0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3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15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4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5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6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2643</TotalTime>
  <Words>103</Words>
  <Application>Microsoft Office PowerPoint</Application>
  <PresentationFormat>On-screen Show (4:3)</PresentationFormat>
  <Paragraphs>31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18</vt:i4>
      </vt:variant>
      <vt:variant>
        <vt:lpstr>Slide Titles</vt:lpstr>
      </vt:variant>
      <vt:variant>
        <vt:i4>4</vt:i4>
      </vt:variant>
    </vt:vector>
  </HeadingPairs>
  <TitlesOfParts>
    <vt:vector size="22" baseType="lpstr">
      <vt:lpstr>8_Custom Design</vt:lpstr>
      <vt:lpstr>Custom Design</vt:lpstr>
      <vt:lpstr>1_Custom Design</vt:lpstr>
      <vt:lpstr>2_Custom Design</vt:lpstr>
      <vt:lpstr>3_Custom Design</vt:lpstr>
      <vt:lpstr>15_Custom Design</vt:lpstr>
      <vt:lpstr>4_Custom Design</vt:lpstr>
      <vt:lpstr>5_Custom Design</vt:lpstr>
      <vt:lpstr>6_Custom Design</vt:lpstr>
      <vt:lpstr>7_Custom Design</vt:lpstr>
      <vt:lpstr>14_Custom Design</vt:lpstr>
      <vt:lpstr>9_Custom Design</vt:lpstr>
      <vt:lpstr>10_Custom Design</vt:lpstr>
      <vt:lpstr>11_Custom Design</vt:lpstr>
      <vt:lpstr>12_Custom Design</vt:lpstr>
      <vt:lpstr>13_Custom Design</vt:lpstr>
      <vt:lpstr>16_Custom Design</vt:lpstr>
      <vt:lpstr>17_Custom Design</vt:lpstr>
      <vt:lpstr>LATVIA transport and logistics</vt:lpstr>
      <vt:lpstr>PowerPoint Presentation</vt:lpstr>
      <vt:lpstr>PowerPoint Presentation</vt:lpstr>
      <vt:lpstr>PowerPoint Presentation</vt:lpstr>
    </vt:vector>
  </TitlesOfParts>
  <Company>firma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aigav</dc:creator>
  <cp:lastModifiedBy>Elīna Luca-Ratfeldere</cp:lastModifiedBy>
  <cp:revision>160</cp:revision>
  <cp:lastPrinted>2014-05-23T05:13:40Z</cp:lastPrinted>
  <dcterms:created xsi:type="dcterms:W3CDTF">2013-12-04T13:16:34Z</dcterms:created>
  <dcterms:modified xsi:type="dcterms:W3CDTF">2014-05-23T05:17:12Z</dcterms:modified>
</cp:coreProperties>
</file>