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9144000" cy="6858000" type="screen4x3"/>
  <p:notesSz cx="6858000" cy="9144000"/>
  <p:custDataLst>
    <p:tags r:id="rId4"/>
  </p:custDataLst>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68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v-LV"/>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v-LV"/>
          </a:p>
        </p:txBody>
      </p:sp>
      <p:sp>
        <p:nvSpPr>
          <p:cNvPr id="4" name="Date Placeholder 3"/>
          <p:cNvSpPr>
            <a:spLocks noGrp="1"/>
          </p:cNvSpPr>
          <p:nvPr>
            <p:ph type="dt" sz="half" idx="10"/>
          </p:nvPr>
        </p:nvSpPr>
        <p:spPr/>
        <p:txBody>
          <a:bodyPr/>
          <a:lstStyle/>
          <a:p>
            <a:fld id="{774A4804-22B8-41AE-970D-07E08D630AFC}" type="datetimeFigureOut">
              <a:rPr lang="lv-LV" smtClean="0"/>
              <a:t>2012.05.26.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3C34175-B992-4B4C-A68E-2BB51C37F326}" type="slidenum">
              <a:rPr lang="lv-LV" smtClean="0"/>
              <a:t>‹#›</a:t>
            </a:fld>
            <a:endParaRPr lang="lv-LV"/>
          </a:p>
        </p:txBody>
      </p:sp>
    </p:spTree>
    <p:extLst>
      <p:ext uri="{BB962C8B-B14F-4D97-AF65-F5344CB8AC3E}">
        <p14:creationId xmlns:p14="http://schemas.microsoft.com/office/powerpoint/2010/main" val="3420780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774A4804-22B8-41AE-970D-07E08D630AFC}" type="datetimeFigureOut">
              <a:rPr lang="lv-LV" smtClean="0"/>
              <a:t>2012.05.26.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3C34175-B992-4B4C-A68E-2BB51C37F326}" type="slidenum">
              <a:rPr lang="lv-LV" smtClean="0"/>
              <a:t>‹#›</a:t>
            </a:fld>
            <a:endParaRPr lang="lv-LV"/>
          </a:p>
        </p:txBody>
      </p:sp>
    </p:spTree>
    <p:extLst>
      <p:ext uri="{BB962C8B-B14F-4D97-AF65-F5344CB8AC3E}">
        <p14:creationId xmlns:p14="http://schemas.microsoft.com/office/powerpoint/2010/main" val="638843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774A4804-22B8-41AE-970D-07E08D630AFC}" type="datetimeFigureOut">
              <a:rPr lang="lv-LV" smtClean="0"/>
              <a:t>2012.05.26.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3C34175-B992-4B4C-A68E-2BB51C37F326}" type="slidenum">
              <a:rPr lang="lv-LV" smtClean="0"/>
              <a:t>‹#›</a:t>
            </a:fld>
            <a:endParaRPr lang="lv-LV"/>
          </a:p>
        </p:txBody>
      </p:sp>
    </p:spTree>
    <p:extLst>
      <p:ext uri="{BB962C8B-B14F-4D97-AF65-F5344CB8AC3E}">
        <p14:creationId xmlns:p14="http://schemas.microsoft.com/office/powerpoint/2010/main" val="3782834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774A4804-22B8-41AE-970D-07E08D630AFC}" type="datetimeFigureOut">
              <a:rPr lang="lv-LV" smtClean="0"/>
              <a:t>2012.05.26.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3C34175-B992-4B4C-A68E-2BB51C37F326}" type="slidenum">
              <a:rPr lang="lv-LV" smtClean="0"/>
              <a:t>‹#›</a:t>
            </a:fld>
            <a:endParaRPr lang="lv-LV"/>
          </a:p>
        </p:txBody>
      </p:sp>
    </p:spTree>
    <p:extLst>
      <p:ext uri="{BB962C8B-B14F-4D97-AF65-F5344CB8AC3E}">
        <p14:creationId xmlns:p14="http://schemas.microsoft.com/office/powerpoint/2010/main" val="2896198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4A4804-22B8-41AE-970D-07E08D630AFC}" type="datetimeFigureOut">
              <a:rPr lang="lv-LV" smtClean="0"/>
              <a:t>2012.05.26.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3C34175-B992-4B4C-A68E-2BB51C37F326}" type="slidenum">
              <a:rPr lang="lv-LV" smtClean="0"/>
              <a:t>‹#›</a:t>
            </a:fld>
            <a:endParaRPr lang="lv-LV"/>
          </a:p>
        </p:txBody>
      </p:sp>
    </p:spTree>
    <p:extLst>
      <p:ext uri="{BB962C8B-B14F-4D97-AF65-F5344CB8AC3E}">
        <p14:creationId xmlns:p14="http://schemas.microsoft.com/office/powerpoint/2010/main" val="2844286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e Placeholder 4"/>
          <p:cNvSpPr>
            <a:spLocks noGrp="1"/>
          </p:cNvSpPr>
          <p:nvPr>
            <p:ph type="dt" sz="half" idx="10"/>
          </p:nvPr>
        </p:nvSpPr>
        <p:spPr/>
        <p:txBody>
          <a:bodyPr/>
          <a:lstStyle/>
          <a:p>
            <a:fld id="{774A4804-22B8-41AE-970D-07E08D630AFC}" type="datetimeFigureOut">
              <a:rPr lang="lv-LV" smtClean="0"/>
              <a:t>2012.05.26.</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53C34175-B992-4B4C-A68E-2BB51C37F326}" type="slidenum">
              <a:rPr lang="lv-LV" smtClean="0"/>
              <a:t>‹#›</a:t>
            </a:fld>
            <a:endParaRPr lang="lv-LV"/>
          </a:p>
        </p:txBody>
      </p:sp>
    </p:spTree>
    <p:extLst>
      <p:ext uri="{BB962C8B-B14F-4D97-AF65-F5344CB8AC3E}">
        <p14:creationId xmlns:p14="http://schemas.microsoft.com/office/powerpoint/2010/main" val="2282665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v-LV"/>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6"/>
          <p:cNvSpPr>
            <a:spLocks noGrp="1"/>
          </p:cNvSpPr>
          <p:nvPr>
            <p:ph type="dt" sz="half" idx="10"/>
          </p:nvPr>
        </p:nvSpPr>
        <p:spPr/>
        <p:txBody>
          <a:bodyPr/>
          <a:lstStyle/>
          <a:p>
            <a:fld id="{774A4804-22B8-41AE-970D-07E08D630AFC}" type="datetimeFigureOut">
              <a:rPr lang="lv-LV" smtClean="0"/>
              <a:t>2012.05.26.</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53C34175-B992-4B4C-A68E-2BB51C37F326}" type="slidenum">
              <a:rPr lang="lv-LV" smtClean="0"/>
              <a:t>‹#›</a:t>
            </a:fld>
            <a:endParaRPr lang="lv-LV"/>
          </a:p>
        </p:txBody>
      </p:sp>
    </p:spTree>
    <p:extLst>
      <p:ext uri="{BB962C8B-B14F-4D97-AF65-F5344CB8AC3E}">
        <p14:creationId xmlns:p14="http://schemas.microsoft.com/office/powerpoint/2010/main" val="3434463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Date Placeholder 2"/>
          <p:cNvSpPr>
            <a:spLocks noGrp="1"/>
          </p:cNvSpPr>
          <p:nvPr>
            <p:ph type="dt" sz="half" idx="10"/>
          </p:nvPr>
        </p:nvSpPr>
        <p:spPr/>
        <p:txBody>
          <a:bodyPr/>
          <a:lstStyle/>
          <a:p>
            <a:fld id="{774A4804-22B8-41AE-970D-07E08D630AFC}" type="datetimeFigureOut">
              <a:rPr lang="lv-LV" smtClean="0"/>
              <a:t>2012.05.26.</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53C34175-B992-4B4C-A68E-2BB51C37F326}" type="slidenum">
              <a:rPr lang="lv-LV" smtClean="0"/>
              <a:t>‹#›</a:t>
            </a:fld>
            <a:endParaRPr lang="lv-LV"/>
          </a:p>
        </p:txBody>
      </p:sp>
    </p:spTree>
    <p:extLst>
      <p:ext uri="{BB962C8B-B14F-4D97-AF65-F5344CB8AC3E}">
        <p14:creationId xmlns:p14="http://schemas.microsoft.com/office/powerpoint/2010/main" val="2908780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4A4804-22B8-41AE-970D-07E08D630AFC}" type="datetimeFigureOut">
              <a:rPr lang="lv-LV" smtClean="0"/>
              <a:t>2012.05.26.</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53C34175-B992-4B4C-A68E-2BB51C37F326}" type="slidenum">
              <a:rPr lang="lv-LV" smtClean="0"/>
              <a:t>‹#›</a:t>
            </a:fld>
            <a:endParaRPr lang="lv-LV"/>
          </a:p>
        </p:txBody>
      </p:sp>
    </p:spTree>
    <p:extLst>
      <p:ext uri="{BB962C8B-B14F-4D97-AF65-F5344CB8AC3E}">
        <p14:creationId xmlns:p14="http://schemas.microsoft.com/office/powerpoint/2010/main" val="1014719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v-L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4A4804-22B8-41AE-970D-07E08D630AFC}" type="datetimeFigureOut">
              <a:rPr lang="lv-LV" smtClean="0"/>
              <a:t>2012.05.26.</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53C34175-B992-4B4C-A68E-2BB51C37F326}" type="slidenum">
              <a:rPr lang="lv-LV" smtClean="0"/>
              <a:t>‹#›</a:t>
            </a:fld>
            <a:endParaRPr lang="lv-LV"/>
          </a:p>
        </p:txBody>
      </p:sp>
    </p:spTree>
    <p:extLst>
      <p:ext uri="{BB962C8B-B14F-4D97-AF65-F5344CB8AC3E}">
        <p14:creationId xmlns:p14="http://schemas.microsoft.com/office/powerpoint/2010/main" val="4122887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4A4804-22B8-41AE-970D-07E08D630AFC}" type="datetimeFigureOut">
              <a:rPr lang="lv-LV" smtClean="0"/>
              <a:t>2012.05.26.</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53C34175-B992-4B4C-A68E-2BB51C37F326}" type="slidenum">
              <a:rPr lang="lv-LV" smtClean="0"/>
              <a:t>‹#›</a:t>
            </a:fld>
            <a:endParaRPr lang="lv-LV"/>
          </a:p>
        </p:txBody>
      </p:sp>
    </p:spTree>
    <p:extLst>
      <p:ext uri="{BB962C8B-B14F-4D97-AF65-F5344CB8AC3E}">
        <p14:creationId xmlns:p14="http://schemas.microsoft.com/office/powerpoint/2010/main" val="3490532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lv-LV"/>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4A4804-22B8-41AE-970D-07E08D630AFC}" type="datetimeFigureOut">
              <a:rPr lang="lv-LV" smtClean="0"/>
              <a:t>2012.05.26.</a:t>
            </a:fld>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C34175-B992-4B4C-A68E-2BB51C37F326}" type="slidenum">
              <a:rPr lang="lv-LV" smtClean="0"/>
              <a:t>‹#›</a:t>
            </a:fld>
            <a:endParaRPr lang="lv-LV"/>
          </a:p>
        </p:txBody>
      </p:sp>
    </p:spTree>
    <p:extLst>
      <p:ext uri="{BB962C8B-B14F-4D97-AF65-F5344CB8AC3E}">
        <p14:creationId xmlns:p14="http://schemas.microsoft.com/office/powerpoint/2010/main" val="20622376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156325" y="5229225"/>
            <a:ext cx="2808288" cy="1081088"/>
          </a:xfrm>
        </p:spPr>
        <p:txBody>
          <a:bodyPr/>
          <a:lstStyle/>
          <a:p>
            <a:r>
              <a:rPr lang="en-US" sz="1800" b="1"/>
              <a:t>John Maynard Keynes,</a:t>
            </a:r>
            <a:r>
              <a:rPr lang="en-US" sz="1800" b="1" i="1"/>
              <a:t/>
            </a:r>
            <a:br>
              <a:rPr lang="en-US" sz="1800" b="1" i="1"/>
            </a:br>
            <a:r>
              <a:rPr lang="en-US" sz="1800" b="1" i="1"/>
              <a:t>Economic Possibilities for our Grandchildren, </a:t>
            </a:r>
            <a:r>
              <a:rPr lang="en-US" sz="1800" b="1"/>
              <a:t>(1930)</a:t>
            </a:r>
          </a:p>
        </p:txBody>
      </p:sp>
      <p:sp>
        <p:nvSpPr>
          <p:cNvPr id="22531" name="Rectangle 3"/>
          <p:cNvSpPr>
            <a:spLocks noGrp="1" noChangeArrowheads="1"/>
          </p:cNvSpPr>
          <p:nvPr>
            <p:ph type="body" idx="1"/>
          </p:nvPr>
        </p:nvSpPr>
        <p:spPr>
          <a:xfrm>
            <a:off x="611188" y="1557338"/>
            <a:ext cx="5473700" cy="4967287"/>
          </a:xfrm>
        </p:spPr>
        <p:txBody>
          <a:bodyPr/>
          <a:lstStyle/>
          <a:p>
            <a:pPr>
              <a:lnSpc>
                <a:spcPct val="90000"/>
              </a:lnSpc>
              <a:buFont typeface="Wingdings" pitchFamily="2" charset="2"/>
              <a:buNone/>
            </a:pPr>
            <a:r>
              <a:rPr lang="en-US" sz="2200"/>
              <a:t>When the accumulation of wealth is no longer of high social importance, there will be great changes in the code of morals. We shall be able to rid ourselves of many of the pseudo-moral principles which have hag-ridden us for two hundred years, by which we have exalted some of the most distasteful of human qualities into the position of the highest virtues. </a:t>
            </a:r>
            <a:r>
              <a:rPr lang="lv-LV" sz="2200"/>
              <a:t>…</a:t>
            </a:r>
          </a:p>
          <a:p>
            <a:pPr>
              <a:lnSpc>
                <a:spcPct val="90000"/>
              </a:lnSpc>
              <a:buFont typeface="Wingdings" pitchFamily="2" charset="2"/>
              <a:buNone/>
            </a:pPr>
            <a:r>
              <a:rPr lang="en-US" sz="2200"/>
              <a:t>But beware! The time for all this is not yet. For at least another hundred years we must pretend to ourselves and to every one that fair is foul and foul is fair; for foul is useful and fair is not. </a:t>
            </a:r>
            <a:endParaRPr lang="en-US" sz="2600"/>
          </a:p>
        </p:txBody>
      </p:sp>
      <p:pic>
        <p:nvPicPr>
          <p:cNvPr id="22532" name="Picture 4" descr="keyn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7763" y="1628775"/>
            <a:ext cx="2433637" cy="3673475"/>
          </a:xfrm>
          <a:prstGeom prst="rect">
            <a:avLst/>
          </a:prstGeom>
          <a:noFill/>
          <a:extLst>
            <a:ext uri="{909E8E84-426E-40DD-AFC4-6F175D3DCCD1}">
              <a14:hiddenFill xmlns:a14="http://schemas.microsoft.com/office/drawing/2010/main">
                <a:solidFill>
                  <a:srgbClr val="FFFFFF"/>
                </a:solidFill>
              </a14:hiddenFill>
            </a:ext>
          </a:extLst>
        </p:spPr>
      </p:pic>
      <p:sp>
        <p:nvSpPr>
          <p:cNvPr id="22534" name="Rectangle 6"/>
          <p:cNvSpPr>
            <a:spLocks noChangeArrowheads="1"/>
          </p:cNvSpPr>
          <p:nvPr/>
        </p:nvSpPr>
        <p:spPr bwMode="auto">
          <a:xfrm>
            <a:off x="539750" y="115888"/>
            <a:ext cx="8604250" cy="1223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2000">
                <a:solidFill>
                  <a:schemeClr val="tx2"/>
                </a:solidFill>
                <a:latin typeface="Times New Roman" pitchFamily="18" charset="0"/>
              </a:rPr>
              <a:t>Greed and envy demand continuous and limitless economic growth of a material kind, without proper regard for conservation, and this type of growth cannot possibly fit into a finite environment.</a:t>
            </a:r>
            <a:br>
              <a:rPr lang="en-US" sz="2000">
                <a:solidFill>
                  <a:schemeClr val="tx2"/>
                </a:solidFill>
                <a:latin typeface="Times New Roman" pitchFamily="18" charset="0"/>
              </a:rPr>
            </a:br>
            <a:r>
              <a:rPr lang="en-US" sz="2000" i="1">
                <a:solidFill>
                  <a:schemeClr val="tx2"/>
                </a:solidFill>
                <a:latin typeface="Times New Roman" pitchFamily="18" charset="0"/>
              </a:rPr>
              <a:t>(Ernest Schumacher, Small is Beautiful: Economics as if People Mattered , 1973)</a:t>
            </a:r>
          </a:p>
        </p:txBody>
      </p:sp>
    </p:spTree>
    <p:extLst>
      <p:ext uri="{BB962C8B-B14F-4D97-AF65-F5344CB8AC3E}">
        <p14:creationId xmlns:p14="http://schemas.microsoft.com/office/powerpoint/2010/main" val="31553300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sz="half" idx="4294967295"/>
          </p:nvPr>
        </p:nvSpPr>
        <p:spPr>
          <a:xfrm>
            <a:off x="684213" y="1844675"/>
            <a:ext cx="4967287" cy="4464050"/>
          </a:xfrm>
        </p:spPr>
        <p:txBody>
          <a:bodyPr/>
          <a:lstStyle/>
          <a:p>
            <a:pPr>
              <a:lnSpc>
                <a:spcPct val="90000"/>
              </a:lnSpc>
              <a:buFont typeface="Wingdings" pitchFamily="2" charset="2"/>
              <a:buNone/>
            </a:pPr>
            <a:r>
              <a:rPr lang="en-US" sz="2400"/>
              <a:t>I confess I am not charmed with the ideal of life held out by those who think that the normal state of human beings is that of struggling to get on; that the trampling, crushing, elbowing, and treading on each other's heels, which form the existing type of social life, are the most desirable lot of human kind, or anything but the disagreeable symptoms of one of the phases of industrial progress.</a:t>
            </a:r>
            <a:endParaRPr lang="lv-LV" sz="2400"/>
          </a:p>
        </p:txBody>
      </p:sp>
      <p:sp>
        <p:nvSpPr>
          <p:cNvPr id="23555" name="Rectangle 3"/>
          <p:cNvSpPr>
            <a:spLocks noGrp="1" noChangeArrowheads="1"/>
          </p:cNvSpPr>
          <p:nvPr>
            <p:ph type="body" sz="half" idx="4294967295"/>
          </p:nvPr>
        </p:nvSpPr>
        <p:spPr>
          <a:xfrm>
            <a:off x="5651500" y="5516563"/>
            <a:ext cx="3240088" cy="1079500"/>
          </a:xfrm>
        </p:spPr>
        <p:txBody>
          <a:bodyPr/>
          <a:lstStyle/>
          <a:p>
            <a:pPr>
              <a:buFont typeface="Wingdings" pitchFamily="2" charset="2"/>
              <a:buNone/>
            </a:pPr>
            <a:r>
              <a:rPr lang="en-US" sz="1600" b="1">
                <a:solidFill>
                  <a:schemeClr val="tx2"/>
                </a:solidFill>
              </a:rPr>
              <a:t>John Stuart Mill</a:t>
            </a:r>
            <a:r>
              <a:rPr lang="en-US" sz="1600">
                <a:solidFill>
                  <a:schemeClr val="tx2"/>
                </a:solidFill>
              </a:rPr>
              <a:t>, </a:t>
            </a:r>
            <a:r>
              <a:rPr lang="en-US" sz="1600" i="1">
                <a:solidFill>
                  <a:schemeClr val="tx2"/>
                </a:solidFill>
              </a:rPr>
              <a:t>Principles of Political Economy,</a:t>
            </a:r>
            <a:r>
              <a:rPr lang="en-US" sz="1600">
                <a:solidFill>
                  <a:schemeClr val="tx2"/>
                </a:solidFill>
              </a:rPr>
              <a:t> Book IV, Chapter VI, “Of the Stationary State”, </a:t>
            </a:r>
            <a:r>
              <a:rPr lang="en-US" sz="1600" b="1">
                <a:solidFill>
                  <a:schemeClr val="tx2"/>
                </a:solidFill>
              </a:rPr>
              <a:t>(1848)</a:t>
            </a:r>
            <a:r>
              <a:rPr lang="en-US" sz="1600"/>
              <a:t> </a:t>
            </a:r>
          </a:p>
        </p:txBody>
      </p:sp>
      <p:pic>
        <p:nvPicPr>
          <p:cNvPr id="23556" name="Picture 4" descr="John Stuart Mi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5363" y="1484313"/>
            <a:ext cx="2770187" cy="396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8" name="Rectangle 6"/>
          <p:cNvSpPr>
            <a:spLocks noChangeArrowheads="1"/>
          </p:cNvSpPr>
          <p:nvPr/>
        </p:nvSpPr>
        <p:spPr bwMode="auto">
          <a:xfrm>
            <a:off x="827088" y="260350"/>
            <a:ext cx="7777162" cy="108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2000">
                <a:solidFill>
                  <a:schemeClr val="tx2"/>
                </a:solidFill>
                <a:latin typeface="Times New Roman" pitchFamily="18" charset="0"/>
              </a:rPr>
              <a:t>We have created an economy which has ended up running counter to the values on which it was nominally based, and to its own objectives. </a:t>
            </a:r>
            <a:r>
              <a:rPr lang="en-US" sz="2000" i="1">
                <a:solidFill>
                  <a:schemeClr val="tx2"/>
                </a:solidFill>
                <a:latin typeface="Times New Roman" pitchFamily="18" charset="0"/>
              </a:rPr>
              <a:t>(N.Sarkozy, speech in WEF, Davos, January 27, 2010)</a:t>
            </a:r>
          </a:p>
        </p:txBody>
      </p:sp>
    </p:spTree>
    <p:extLst>
      <p:ext uri="{BB962C8B-B14F-4D97-AF65-F5344CB8AC3E}">
        <p14:creationId xmlns:p14="http://schemas.microsoft.com/office/powerpoint/2010/main" val="32723688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8&quot; unique_id=&quot;10116&quot;&gt;&lt;/object&gt;&lt;object type=&quot;2&quot; unique_id=&quot;10117&quot;&gt;&lt;object type=&quot;3&quot; unique_id=&quot;10119&quot;&gt;&lt;property id=&quot;20148&quot; value=&quot;5&quot;/&gt;&lt;property id=&quot;20300&quot; value=&quot;Slide 1 - &amp;quot;John Maynard Keynes,&amp;#x0D;&amp;#x0A;Economic Possibilities for our Grandchildren, (1930)&amp;quot;&quot;/&gt;&lt;property id=&quot;20307&quot; value=&quot;257&quot;/&gt;&lt;/object&gt;&lt;object type=&quot;3&quot; unique_id=&quot;10140&quot;&gt;&lt;property id=&quot;20148&quot; value=&quot;5&quot;/&gt;&lt;property id=&quot;20300&quot; value=&quot;Slide 2&quot;/&gt;&lt;property id=&quot;20307&quot; value=&quot;258&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295</Words>
  <Application>Microsoft Office PowerPoint</Application>
  <PresentationFormat>On-screen Show (4:3)</PresentationFormat>
  <Paragraphs>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John Maynard Keynes, Economic Possibilities for our Grandchildren, (1930)</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Maynard Keynes, Economic Possibilities for our Grandchildren, (1930)</dc:title>
  <dc:creator>KT</dc:creator>
  <cp:lastModifiedBy>KT</cp:lastModifiedBy>
  <cp:revision>2</cp:revision>
  <dcterms:created xsi:type="dcterms:W3CDTF">2012-05-26T06:23:16Z</dcterms:created>
  <dcterms:modified xsi:type="dcterms:W3CDTF">2012-05-26T06:25:02Z</dcterms:modified>
</cp:coreProperties>
</file>