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20/10/16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20/10/16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20/10/16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Kaliningrad Pilot Scenarios –Cold Peace in the Baltics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Baskerville"/>
                <a:cs typeface="Baskerville"/>
              </a:rPr>
              <a:t>Pal TAMAS, HAS[Budapest], MGU [Moscow]</a:t>
            </a:r>
            <a:endParaRPr lang="en-US" sz="32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375536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AND RISKS IN THE KALININGRAD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RISK1. disruption of comprehensive security in the target country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RISK2. strategic deception in the target country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RISK3. use and misuse of institutions and surrogates</a:t>
            </a:r>
          </a:p>
          <a:p>
            <a:pPr marL="114300" indent="0">
              <a:buNone/>
            </a:pPr>
            <a:endParaRPr lang="en-US" sz="2800" dirty="0">
              <a:latin typeface="Baskerville"/>
              <a:cs typeface="Baskerville"/>
            </a:endParaRP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DRIVER 1 The use of strategic resources for political goals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DRIVER 2 Advantages of differences between political systems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DRIVER3 </a:t>
            </a:r>
            <a:r>
              <a:rPr lang="en-US" sz="2800" dirty="0" err="1" smtClean="0">
                <a:latin typeface="Baskerville"/>
                <a:cs typeface="Baskerville"/>
              </a:rPr>
              <a:t>processisng</a:t>
            </a:r>
            <a:r>
              <a:rPr lang="en-US" sz="2800" dirty="0" smtClean="0">
                <a:latin typeface="Baskerville"/>
                <a:cs typeface="Baskerville"/>
              </a:rPr>
              <a:t> the information </a:t>
            </a:r>
            <a:r>
              <a:rPr lang="en-US" sz="2800" dirty="0" err="1" smtClean="0">
                <a:latin typeface="Baskerville"/>
                <a:cs typeface="Baskerville"/>
              </a:rPr>
              <a:t>spece</a:t>
            </a:r>
            <a:r>
              <a:rPr lang="en-US" sz="2800" dirty="0" smtClean="0">
                <a:latin typeface="Baskerville"/>
                <a:cs typeface="Baskerville"/>
              </a:rPr>
              <a:t> [manipulation]</a:t>
            </a:r>
            <a:endParaRPr lang="en-US" sz="28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49779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Baskerville"/>
                <a:cs typeface="Baskerville"/>
              </a:rPr>
              <a:t>NEW EAST-WEST SECURITY FRAMES</a:t>
            </a:r>
            <a:endParaRPr lang="en-US" sz="36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>
                <a:latin typeface="Baskerville"/>
                <a:cs typeface="Baskerville"/>
              </a:rPr>
              <a:t>How to use connecting knots [‘</a:t>
            </a:r>
            <a:r>
              <a:rPr lang="en-US" sz="4000" b="1" dirty="0" err="1">
                <a:latin typeface="Baskerville"/>
                <a:cs typeface="Baskerville"/>
              </a:rPr>
              <a:t>sharniri</a:t>
            </a:r>
            <a:r>
              <a:rPr lang="en-US" sz="4000" b="1" dirty="0">
                <a:latin typeface="Baskerville"/>
                <a:cs typeface="Baskerville"/>
              </a:rPr>
              <a:t>”] in emerging, starting crises, or in times of crisis-imitations</a:t>
            </a:r>
            <a:r>
              <a:rPr lang="en-US" sz="4000" b="1" dirty="0" smtClean="0">
                <a:latin typeface="Baskerville"/>
                <a:cs typeface="Baskerville"/>
              </a:rPr>
              <a:t>?</a:t>
            </a:r>
          </a:p>
          <a:p>
            <a:r>
              <a:rPr lang="en-US" sz="4000" b="1" dirty="0" smtClean="0">
                <a:latin typeface="Baskerville"/>
                <a:cs typeface="Baskerville"/>
              </a:rPr>
              <a:t>Strong tactical lines [acting, reacting] without strategies</a:t>
            </a:r>
          </a:p>
          <a:p>
            <a:r>
              <a:rPr lang="en-US" sz="4000" b="1" dirty="0" smtClean="0">
                <a:latin typeface="Baskerville"/>
                <a:cs typeface="Baskerville"/>
              </a:rPr>
              <a:t>STR is growing up from TACTICS or the direction is just opposite?</a:t>
            </a:r>
            <a:endParaRPr lang="en-US" sz="40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55655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Baskerville"/>
                <a:cs typeface="Baskerville"/>
              </a:rPr>
              <a:t>Theatres- major and </a:t>
            </a:r>
            <a:r>
              <a:rPr lang="en-US" sz="4000" dirty="0" err="1" smtClean="0">
                <a:latin typeface="Baskerville"/>
                <a:cs typeface="Baskerville"/>
              </a:rPr>
              <a:t>peripherical</a:t>
            </a:r>
            <a:endParaRPr lang="en-US" sz="40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sz="3600" dirty="0" smtClean="0">
                <a:latin typeface="Baskerville"/>
                <a:cs typeface="Baskerville"/>
              </a:rPr>
              <a:t>Actual major scene; the Middle East.</a:t>
            </a:r>
          </a:p>
          <a:p>
            <a:pPr marL="114300" indent="0">
              <a:buNone/>
            </a:pPr>
            <a:r>
              <a:rPr lang="en-US" sz="3600" dirty="0" smtClean="0">
                <a:latin typeface="Baskerville"/>
                <a:cs typeface="Baskerville"/>
              </a:rPr>
              <a:t>The Baltics –double periphery [European Nordic and secure Russian transport corridor], but “</a:t>
            </a:r>
            <a:r>
              <a:rPr lang="en-US" sz="3600" dirty="0" err="1" smtClean="0">
                <a:latin typeface="Baskerville"/>
                <a:cs typeface="Baskerville"/>
              </a:rPr>
              <a:t>zadvorki</a:t>
            </a:r>
            <a:r>
              <a:rPr lang="en-US" sz="3600" dirty="0" smtClean="0">
                <a:latin typeface="Baskerville"/>
                <a:cs typeface="Baskerville"/>
              </a:rPr>
              <a:t>”</a:t>
            </a:r>
          </a:p>
          <a:p>
            <a:pPr marL="114300" indent="0">
              <a:buNone/>
            </a:pPr>
            <a:r>
              <a:rPr lang="en-US" sz="3600" dirty="0" smtClean="0">
                <a:latin typeface="Baskerville"/>
                <a:cs typeface="Baskerville"/>
              </a:rPr>
              <a:t>2 Baltic options:</a:t>
            </a:r>
          </a:p>
          <a:p>
            <a:pPr marL="857250" indent="-742950">
              <a:buAutoNum type="alphaUcPeriod"/>
            </a:pPr>
            <a:r>
              <a:rPr lang="en-US" sz="3600" dirty="0" smtClean="0">
                <a:latin typeface="Baskerville"/>
                <a:cs typeface="Baskerville"/>
              </a:rPr>
              <a:t>Substitution scenario. Serious confrontation instead of the Middle East theatre</a:t>
            </a:r>
          </a:p>
          <a:p>
            <a:pPr marL="857250" indent="-742950">
              <a:buAutoNum type="alphaUcPeriod"/>
            </a:pPr>
            <a:r>
              <a:rPr lang="en-US" sz="3600" dirty="0" smtClean="0">
                <a:latin typeface="Baskerville"/>
                <a:cs typeface="Baskerville"/>
              </a:rPr>
              <a:t>Isolation of the theatre, peace-keeping zones, cold peace. Short Distance to the </a:t>
            </a:r>
            <a:r>
              <a:rPr lang="en-US" sz="3600" dirty="0">
                <a:latin typeface="Baskerville"/>
                <a:cs typeface="Baskerville"/>
              </a:rPr>
              <a:t>E</a:t>
            </a:r>
            <a:r>
              <a:rPr lang="en-US" sz="3600" dirty="0" smtClean="0">
                <a:latin typeface="Baskerville"/>
                <a:cs typeface="Baskerville"/>
              </a:rPr>
              <a:t>uropean and Russian cores.</a:t>
            </a:r>
          </a:p>
          <a:p>
            <a:pPr marL="857250" indent="-742950">
              <a:buAutoNum type="alphaUcPeriod"/>
            </a:pPr>
            <a:endParaRPr lang="en-US" sz="3600" dirty="0" smtClean="0">
              <a:latin typeface="Baskerville"/>
              <a:cs typeface="Baskerville"/>
            </a:endParaRPr>
          </a:p>
          <a:p>
            <a:pPr marL="857250" indent="-742950">
              <a:buAutoNum type="alphaUcPeriod"/>
            </a:pPr>
            <a:endParaRPr lang="en-US" sz="36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53404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IMPROVING DETERRANCE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2400" b="1" dirty="0" smtClean="0">
                <a:latin typeface="Baskerville"/>
                <a:cs typeface="Baskerville"/>
              </a:rPr>
              <a:t>MIND THE GAP!! [BEREGIS DISTANCII!]</a:t>
            </a:r>
          </a:p>
          <a:p>
            <a:pPr marL="114300" indent="0">
              <a:buNone/>
            </a:pPr>
            <a:endParaRPr lang="en-US" sz="2400" dirty="0">
              <a:latin typeface="Baskerville"/>
              <a:cs typeface="Baskerville"/>
            </a:endParaRPr>
          </a:p>
          <a:p>
            <a:pPr marL="114300" indent="0">
              <a:buNone/>
            </a:pPr>
            <a:r>
              <a:rPr lang="en-US" sz="2400" dirty="0" smtClean="0">
                <a:latin typeface="Baskerville"/>
                <a:cs typeface="Baskerville"/>
              </a:rPr>
              <a:t>Quality of Baltic </a:t>
            </a:r>
            <a:r>
              <a:rPr lang="en-US" sz="2400" dirty="0" err="1" smtClean="0">
                <a:latin typeface="Baskerville"/>
                <a:cs typeface="Baskerville"/>
              </a:rPr>
              <a:t>deterrance</a:t>
            </a:r>
            <a:r>
              <a:rPr lang="en-US" sz="2400" dirty="0" smtClean="0">
                <a:latin typeface="Baskerville"/>
                <a:cs typeface="Baskerville"/>
              </a:rPr>
              <a:t> went down after the </a:t>
            </a:r>
            <a:r>
              <a:rPr lang="en-US" sz="2400" dirty="0">
                <a:latin typeface="Baskerville"/>
                <a:cs typeface="Baskerville"/>
              </a:rPr>
              <a:t>C</a:t>
            </a:r>
            <a:r>
              <a:rPr lang="en-US" sz="2400" dirty="0" smtClean="0">
                <a:latin typeface="Baskerville"/>
                <a:cs typeface="Baskerville"/>
              </a:rPr>
              <a:t>old War.</a:t>
            </a:r>
          </a:p>
          <a:p>
            <a:pPr marL="114300" indent="0">
              <a:buNone/>
            </a:pPr>
            <a:r>
              <a:rPr lang="en-US" sz="2400" dirty="0" smtClean="0">
                <a:latin typeface="Baskerville"/>
                <a:cs typeface="Baskerville"/>
              </a:rPr>
              <a:t>Processing of sensitive </a:t>
            </a:r>
            <a:r>
              <a:rPr lang="en-US" sz="2400" dirty="0" err="1" smtClean="0">
                <a:latin typeface="Baskerville"/>
                <a:cs typeface="Baskerville"/>
              </a:rPr>
              <a:t>backstages</a:t>
            </a:r>
            <a:endParaRPr lang="en-US" sz="2400" dirty="0" smtClean="0">
              <a:latin typeface="Baskerville"/>
              <a:cs typeface="Baskerville"/>
            </a:endParaRPr>
          </a:p>
          <a:p>
            <a:pPr marL="114300" indent="0">
              <a:buNone/>
            </a:pPr>
            <a:r>
              <a:rPr lang="en-US" sz="2400" dirty="0" smtClean="0">
                <a:latin typeface="Baskerville"/>
                <a:cs typeface="Baskerville"/>
              </a:rPr>
              <a:t>Creation of mutual dependencies –joint platforms</a:t>
            </a:r>
          </a:p>
          <a:p>
            <a:pPr marL="114300" indent="0">
              <a:buNone/>
            </a:pPr>
            <a:endParaRPr lang="en-US" sz="2400" dirty="0">
              <a:latin typeface="Baskerville"/>
              <a:cs typeface="Baskerville"/>
            </a:endParaRPr>
          </a:p>
          <a:p>
            <a:pPr marL="114300" indent="0">
              <a:buNone/>
            </a:pPr>
            <a:r>
              <a:rPr lang="en-US" sz="2400" dirty="0" smtClean="0">
                <a:latin typeface="Baskerville"/>
                <a:cs typeface="Baskerville"/>
              </a:rPr>
              <a:t>CENTRAL ELEMENT OF THE NEW TACTICS; KEEPING DISTANCES, </a:t>
            </a:r>
            <a:r>
              <a:rPr lang="en-US" sz="2400" b="1" dirty="0" smtClean="0">
                <a:latin typeface="Baskerville"/>
                <a:cs typeface="Baskerville"/>
              </a:rPr>
              <a:t>CONTROLED ALIENATION</a:t>
            </a:r>
          </a:p>
          <a:p>
            <a:pPr marL="114300" indent="0">
              <a:buNone/>
            </a:pPr>
            <a:r>
              <a:rPr lang="en-US" sz="2400" b="1" dirty="0" smtClean="0">
                <a:latin typeface="Baskerville"/>
                <a:cs typeface="Baskerville"/>
              </a:rPr>
              <a:t>THE REVENGE OF GEOGRAPHY [ROBERT KAPLAN]</a:t>
            </a:r>
          </a:p>
          <a:p>
            <a:pPr marL="114300" indent="0">
              <a:buNone/>
            </a:pPr>
            <a:r>
              <a:rPr lang="en-US" sz="2400" b="1" dirty="0" smtClean="0">
                <a:latin typeface="Baskerville"/>
                <a:cs typeface="Baskerville"/>
              </a:rPr>
              <a:t>ZONES OF SPECIAL SENSITIVITIES: </a:t>
            </a:r>
            <a:r>
              <a:rPr lang="en-US" sz="2400" b="1" dirty="0" err="1" smtClean="0">
                <a:latin typeface="Baskerville"/>
                <a:cs typeface="Baskerville"/>
              </a:rPr>
              <a:t>Kalinigrad</a:t>
            </a:r>
            <a:r>
              <a:rPr lang="en-US" sz="2400" b="1" dirty="0" smtClean="0">
                <a:latin typeface="Baskerville"/>
                <a:cs typeface="Baskerville"/>
              </a:rPr>
              <a:t> transport for the Russians, ports of the </a:t>
            </a:r>
            <a:r>
              <a:rPr lang="en-US" sz="2400" b="1" dirty="0" err="1" smtClean="0">
                <a:latin typeface="Baskerville"/>
                <a:cs typeface="Baskerville"/>
              </a:rPr>
              <a:t>Pribaltika</a:t>
            </a:r>
            <a:r>
              <a:rPr lang="en-US" sz="2400" b="1" dirty="0" smtClean="0">
                <a:latin typeface="Baskerville"/>
                <a:cs typeface="Baskerville"/>
              </a:rPr>
              <a:t>, Gotland, </a:t>
            </a:r>
            <a:r>
              <a:rPr lang="en-US" sz="2400" b="1" dirty="0">
                <a:latin typeface="Baskerville"/>
                <a:cs typeface="Baskerville"/>
              </a:rPr>
              <a:t>A</a:t>
            </a:r>
            <a:r>
              <a:rPr lang="en-US" sz="2400" b="1" dirty="0" smtClean="0">
                <a:latin typeface="Baskerville"/>
                <a:cs typeface="Baskerville"/>
              </a:rPr>
              <a:t>land islands. Packages of </a:t>
            </a:r>
            <a:r>
              <a:rPr lang="en-US" sz="2400" b="1" dirty="0" err="1" smtClean="0">
                <a:latin typeface="Baskerville"/>
                <a:cs typeface="Baskerville"/>
              </a:rPr>
              <a:t>garanties</a:t>
            </a:r>
            <a:endParaRPr lang="en-US" sz="2400" b="1" dirty="0" smtClean="0">
              <a:latin typeface="Baskerville"/>
              <a:cs typeface="Baskerville"/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84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Economies of trusts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In this isolated territories or virtual islands the major purpose of the economy on the regional level would be not profit, or </a:t>
            </a:r>
            <a:r>
              <a:rPr lang="en-US" sz="3200" dirty="0" err="1" smtClean="0">
                <a:latin typeface="Baskerville"/>
                <a:cs typeface="Baskerville"/>
              </a:rPr>
              <a:t>busines</a:t>
            </a:r>
            <a:r>
              <a:rPr lang="en-US" sz="3200" dirty="0" smtClean="0">
                <a:latin typeface="Baskerville"/>
                <a:cs typeface="Baskerville"/>
              </a:rPr>
              <a:t> efficiency, but mutual dependencies, s sort of regional security.</a:t>
            </a:r>
            <a:endParaRPr lang="en-US" sz="32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86739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Baskerville"/>
                <a:cs typeface="Baskerville"/>
              </a:rPr>
              <a:t>NON-EFFICIENCY OF SOFT CONFRONTATIONAL POLICIES</a:t>
            </a:r>
            <a:endParaRPr lang="en-US" sz="32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askerville"/>
                <a:cs typeface="Baskerville"/>
              </a:rPr>
              <a:t>A. ONE-SIDED OVERHELMING SOFTNESS IS MOBILIZING UTILIZATION OF HARD-TOOLS ON THE OTHER SIDE.</a:t>
            </a:r>
          </a:p>
          <a:p>
            <a:r>
              <a:rPr lang="en-US" sz="3200" dirty="0" smtClean="0">
                <a:latin typeface="Baskerville"/>
                <a:cs typeface="Baskerville"/>
              </a:rPr>
              <a:t>B. GROWING RIGIDITY OF IDEOLOGICAL CONFRONTATION [changing meanings of democracy, nation, traditional identities]</a:t>
            </a:r>
            <a:endParaRPr lang="en-US" sz="32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206741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"/>
                <a:cs typeface="Baskerville"/>
              </a:rPr>
              <a:t>INSTABLE DETERRENCE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-WEAK, OR NON-REAL NUCLEAR UMBRELLAS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-ABSENCE OF SECOND LINE BEYOND FORWARD TERRITORIAL DEFENCE [AT LEAST ON THE NATO SIDE]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-TOO MUCH HYSTERIA ON BOTH SIDES</a:t>
            </a:r>
          </a:p>
          <a:p>
            <a:pPr marL="114300" indent="0">
              <a:buNone/>
            </a:pPr>
            <a:r>
              <a:rPr lang="en-US" sz="2800" dirty="0" smtClean="0">
                <a:latin typeface="Baskerville"/>
                <a:cs typeface="Baskerville"/>
              </a:rPr>
              <a:t>-INFLEXION POINTS [NON-LINEARITY] AROUND TRANSPORT AND ENERGY SENSITIVITIES</a:t>
            </a:r>
            <a:endParaRPr lang="en-US" sz="28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7248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THE KALININGRAD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20YEARS OF DEBATES ABOUT THE REGULATION</a:t>
            </a:r>
          </a:p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OST-PRUSSIAN ISOLATION 1919-39</a:t>
            </a:r>
          </a:p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PILOT-REGION NOT FOR TESTING FUTURE INTEGRATION, BUT ISOLATIONIST SCENARIOS.</a:t>
            </a:r>
            <a:endParaRPr lang="en-US" sz="3200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11066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WITHOUT COMMON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ISOLATIONIST –INTEGRATIONIST COULD BE NOT ALTERNATIVES, BUT MIXTURES IN AN FRAGMENTED LANDSCAPE.</a:t>
            </a:r>
          </a:p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BETTER TO SPEAK ABOUT [“SHLUZI”]</a:t>
            </a:r>
          </a:p>
          <a:p>
            <a:pPr marL="114300" indent="0">
              <a:buNone/>
            </a:pPr>
            <a:r>
              <a:rPr lang="en-US" sz="3200" dirty="0" smtClean="0">
                <a:latin typeface="Baskerville"/>
                <a:cs typeface="Baskerville"/>
              </a:rPr>
              <a:t>PILOT-REGIONS IN A FULL SPECTRUM CONFLICT[ conceptual mixture of Chinese unrestricted warfare and </a:t>
            </a:r>
            <a:r>
              <a:rPr lang="en-US" sz="3200" dirty="0" err="1" smtClean="0">
                <a:latin typeface="Baskerville"/>
                <a:cs typeface="Baskerville"/>
              </a:rPr>
              <a:t>george</a:t>
            </a:r>
            <a:r>
              <a:rPr lang="en-US" sz="3200" dirty="0" smtClean="0">
                <a:latin typeface="Baskerville"/>
                <a:cs typeface="Baskerville"/>
              </a:rPr>
              <a:t> Kennan’s overt and covert political warfare]. Firstly used by</a:t>
            </a:r>
            <a:r>
              <a:rPr lang="en-US" sz="2800" dirty="0"/>
              <a:t> </a:t>
            </a:r>
            <a:r>
              <a:rPr lang="en-US" sz="2800" dirty="0" smtClean="0"/>
              <a:t>Oscar </a:t>
            </a:r>
            <a:r>
              <a:rPr lang="en-US" sz="2800" dirty="0" err="1"/>
              <a:t>Jonsson</a:t>
            </a:r>
            <a:r>
              <a:rPr lang="en-US" sz="2800" dirty="0"/>
              <a:t>- Robert </a:t>
            </a:r>
            <a:r>
              <a:rPr lang="en-US" sz="2800" dirty="0" err="1"/>
              <a:t>Seely</a:t>
            </a:r>
            <a:r>
              <a:rPr lang="en-US" sz="2800" dirty="0"/>
              <a:t> </a:t>
            </a:r>
            <a:r>
              <a:rPr lang="en-US" sz="2800" dirty="0" smtClean="0"/>
              <a:t>2015.] </a:t>
            </a:r>
            <a:r>
              <a:rPr lang="en-US" sz="2800" b="1" dirty="0" smtClean="0"/>
              <a:t>no war and no peace. </a:t>
            </a:r>
            <a:endParaRPr lang="en-US" sz="3200" b="1" dirty="0">
              <a:latin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1235870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126</TotalTime>
  <Words>513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Kaliningrad Pilot Scenarios –Cold Peace in the Baltics </vt:lpstr>
      <vt:lpstr>NEW EAST-WEST SECURITY FRAMES</vt:lpstr>
      <vt:lpstr>Theatres- major and peripherical</vt:lpstr>
      <vt:lpstr>IMPROVING DETERRANCE</vt:lpstr>
      <vt:lpstr>Economies of trusts</vt:lpstr>
      <vt:lpstr>NON-EFFICIENCY OF SOFT CONFRONTATIONAL POLICIES</vt:lpstr>
      <vt:lpstr>INSTABLE DETERRENCE</vt:lpstr>
      <vt:lpstr>REGULATION OF THE KALININGRAD ISSUE</vt:lpstr>
      <vt:lpstr>COOPERATION WITHOUT COMMON SPACES</vt:lpstr>
      <vt:lpstr>DRIVERS AND RISKS IN THE KALININGRAD SCENARIOS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 Tamas</dc:creator>
  <cp:lastModifiedBy>Pal Tamas</cp:lastModifiedBy>
  <cp:revision>14</cp:revision>
  <dcterms:created xsi:type="dcterms:W3CDTF">2016-10-20T08:45:14Z</dcterms:created>
  <dcterms:modified xsi:type="dcterms:W3CDTF">2016-10-20T10:51:21Z</dcterms:modified>
</cp:coreProperties>
</file>