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</p:sldMasterIdLst>
  <p:notesMasterIdLst>
    <p:notesMasterId r:id="rId23"/>
  </p:notesMasterIdLst>
  <p:sldIdLst>
    <p:sldId id="256" r:id="rId3"/>
    <p:sldId id="261" r:id="rId4"/>
    <p:sldId id="280" r:id="rId5"/>
    <p:sldId id="281" r:id="rId6"/>
    <p:sldId id="279" r:id="rId7"/>
    <p:sldId id="260" r:id="rId8"/>
    <p:sldId id="262" r:id="rId9"/>
    <p:sldId id="264" r:id="rId10"/>
    <p:sldId id="272" r:id="rId11"/>
    <p:sldId id="273" r:id="rId12"/>
    <p:sldId id="275" r:id="rId13"/>
    <p:sldId id="276" r:id="rId14"/>
    <p:sldId id="282" r:id="rId15"/>
    <p:sldId id="283" r:id="rId16"/>
    <p:sldId id="285" r:id="rId17"/>
    <p:sldId id="271" r:id="rId18"/>
    <p:sldId id="278" r:id="rId19"/>
    <p:sldId id="286" r:id="rId20"/>
    <p:sldId id="287" r:id="rId21"/>
    <p:sldId id="269" r:id="rId22"/>
  </p:sldIdLst>
  <p:sldSz cx="9144000" cy="6858000" type="screen4x3"/>
  <p:notesSz cx="6858000" cy="9144000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908C"/>
    <a:srgbClr val="BA7974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782" autoAdjust="0"/>
  </p:normalViewPr>
  <p:slideViewPr>
    <p:cSldViewPr>
      <p:cViewPr varScale="1">
        <p:scale>
          <a:sx n="77" d="100"/>
          <a:sy n="77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perspective val="60"/>
    </c:view3D>
    <c:plotArea>
      <c:layout>
        <c:manualLayout>
          <c:layoutTarget val="inner"/>
          <c:xMode val="edge"/>
          <c:yMode val="edge"/>
          <c:x val="1.6819571865443441E-2"/>
          <c:y val="6.5573770491803324E-2"/>
          <c:w val="0.59835006862674278"/>
          <c:h val="0.9043715846994536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5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0070C0"/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5"/>
            <c:spPr>
              <a:solidFill>
                <a:srgbClr val="00B050"/>
              </a:solidFill>
            </c:spPr>
          </c:dPt>
          <c:cat>
            <c:strRef>
              <c:f>Sheet1!$A$2:$A$7</c:f>
              <c:strCache>
                <c:ptCount val="6"/>
                <c:pt idx="0">
                  <c:v>Средства еврофондов 48%
</c:v>
                </c:pt>
                <c:pt idx="1">
                  <c:v>Подоходный налог с населения 27%
</c:v>
                </c:pt>
                <c:pt idx="2">
                  <c:v>Целевые дотации   12%
</c:v>
                </c:pt>
                <c:pt idx="3">
                  <c:v>Платные услуги и др 6%
</c:v>
                </c:pt>
                <c:pt idx="4">
                  <c:v>Госдотации 5%
</c:v>
                </c:pt>
                <c:pt idx="5">
                  <c:v>Налог на недвижимость. 2%
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48</c:v>
                </c:pt>
                <c:pt idx="1">
                  <c:v>27</c:v>
                </c:pt>
                <c:pt idx="2">
                  <c:v>12</c:v>
                </c:pt>
                <c:pt idx="3">
                  <c:v>6</c:v>
                </c:pt>
                <c:pt idx="4">
                  <c:v>5</c:v>
                </c:pt>
                <c:pt idx="5">
                  <c:v>2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600">
                <a:solidFill>
                  <a:schemeClr val="tx1"/>
                </a:solidFill>
                <a:latin typeface="Cambria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chemeClr val="tx1"/>
                </a:solidFill>
                <a:latin typeface="Cambria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>
                <a:solidFill>
                  <a:schemeClr val="tx1"/>
                </a:solidFill>
                <a:latin typeface="Cambria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>
                <a:solidFill>
                  <a:schemeClr val="tx1"/>
                </a:solidFill>
                <a:latin typeface="Cambria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>
                <a:solidFill>
                  <a:schemeClr val="tx1"/>
                </a:solidFill>
                <a:latin typeface="Cambria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60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246538563413523"/>
          <c:y val="5.1811238759089537E-2"/>
          <c:w val="0.33590069589925176"/>
          <c:h val="0.8431295985542796"/>
        </c:manualLayout>
      </c:layout>
      <c:txPr>
        <a:bodyPr/>
        <a:lstStyle/>
        <a:p>
          <a:pPr>
            <a:defRPr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CDB408D-EBA2-4DBA-B8A6-E731702726E0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noProof="0" smtClean="0"/>
              <a:t>Rediģēt šablona teksta stilus</a:t>
            </a:r>
          </a:p>
          <a:p>
            <a:pPr lvl="1"/>
            <a:r>
              <a:rPr lang="lv-LV" noProof="0" smtClean="0"/>
              <a:t>Otrais līmenis</a:t>
            </a:r>
          </a:p>
          <a:p>
            <a:pPr lvl="2"/>
            <a:r>
              <a:rPr lang="lv-LV" noProof="0" smtClean="0"/>
              <a:t>Trešais līmenis</a:t>
            </a:r>
          </a:p>
          <a:p>
            <a:pPr lvl="3"/>
            <a:r>
              <a:rPr lang="lv-LV" noProof="0" smtClean="0"/>
              <a:t>Ceturtais līmenis</a:t>
            </a:r>
          </a:p>
          <a:p>
            <a:pPr lvl="4"/>
            <a:r>
              <a:rPr lang="lv-LV" noProof="0" smtClean="0"/>
              <a:t>Piektais līmenis</a:t>
            </a:r>
            <a:endParaRPr lang="lv-LV" noProof="0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4580CA-4303-44EB-A253-0CB91779912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</a:t>
            </a:fld>
            <a:endParaRPr lang="lv-LV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10</a:t>
            </a:fld>
            <a:endParaRPr 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11</a:t>
            </a:fld>
            <a:endParaRPr lang="lv-LV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12</a:t>
            </a:fld>
            <a:endParaRPr lang="lv-LV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13</a:t>
            </a:fld>
            <a:endParaRPr lang="lv-LV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14</a:t>
            </a:fld>
            <a:endParaRPr lang="lv-LV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15</a:t>
            </a:fld>
            <a:endParaRPr lang="lv-LV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16</a:t>
            </a:fld>
            <a:endParaRPr lang="lv-LV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17</a:t>
            </a:fld>
            <a:endParaRPr lang="lv-LV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18</a:t>
            </a:fld>
            <a:endParaRPr lang="lv-LV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19</a:t>
            </a:fld>
            <a:endParaRPr 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2</a:t>
            </a:fld>
            <a:endParaRPr lang="lv-LV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20</a:t>
            </a:fld>
            <a:endParaRPr lang="lv-L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3</a:t>
            </a:fld>
            <a:endParaRPr lang="lv-LV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4</a:t>
            </a:fld>
            <a:endParaRPr lang="lv-LV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5</a:t>
            </a:fld>
            <a:endParaRPr 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aida attēla vietturi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Piezīmju vietturi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9459" name="Slaida numura vietturis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E939F-C9FC-4FB2-AE95-7B8BECF8212A}" type="slidenum">
              <a:rPr lang="lv-LV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7</a:t>
            </a:fld>
            <a:endParaRPr 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8</a:t>
            </a:fld>
            <a:endParaRPr 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4580CA-4303-44EB-A253-0CB917799129}" type="slidenum">
              <a:rPr lang="lv-LV" smtClean="0"/>
              <a:pPr>
                <a:defRPr/>
              </a:pPr>
              <a:t>9</a:t>
            </a:fld>
            <a:endParaRPr 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adaļas galve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isnstūris 6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393DFE66-AEDB-4108-9E4C-82CE232E42AE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6" name="Slaida numura vietturis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9BF8F79-4C7F-4B80-998E-EB20F8E8EC2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7" name="Kājenes vietturis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lv-L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8EFA-9448-44FD-B808-659BB6858F37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1FF94-2CAD-4A19-8295-F459492FC353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3759E-CB4D-459D-9791-66CB1CC5B549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4A1B6-15F2-42DD-9B5D-B09C3C76117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5A09E-E8B3-44AE-84B7-8784A3457556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9D91A-04CF-4053-BD4C-CA0BCE659A3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8C313-C38F-4F7D-A470-77FC014A0C5E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6A6B9-928A-4F28-B19C-2E2DDDA5375F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5E705-9ACB-4815-9CC0-11880AF209A5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563C1-6427-4F0E-8544-D975E8ACE7D5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95C8E-3198-44C8-A16D-42F80EF0A801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1F7E9-4F43-4DD2-9677-BC9FD10E112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6894-E9D0-4018-924A-DB09FB651A7F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7CDF5-1820-4635-BBDC-4BF4BAA54D7E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3D0B-84E8-4177-9330-70C20BAF71BA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91AC8-AD19-4F49-BD68-78926D55C2E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7B51E-F99C-4CFF-836F-A735E5703169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34E33-55EE-46DD-B769-15257F177F91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BCF4C-517B-44E5-BE18-CA839BC1C824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38271-4F4B-4F89-9875-5E61119C7844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9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6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FC49990-ABBA-4F26-A3F0-3ACB68B603AF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7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lv-LV"/>
          </a:p>
        </p:txBody>
      </p:sp>
      <p:sp>
        <p:nvSpPr>
          <p:cNvPr id="8" name="Slaida numura vietturis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2AE3FE-28B3-4736-8A7B-C95BB74246C7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84036-C99D-47B3-A71D-A7E5AA2EC1A1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447BE-5F6A-4B5F-B5F8-06CC93523EC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isnstūris 9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aisnstūris 10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Satura vietturis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9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C61D56-48E2-4252-BC4B-2365DDE038EC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10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lv-LV"/>
          </a:p>
        </p:txBody>
      </p:sp>
      <p:sp>
        <p:nvSpPr>
          <p:cNvPr id="11" name="Slaida numura vietturis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534ACE-C6EE-446C-9287-F252BD1CC17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isnstūris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4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E4E464-5008-46CB-A427-0E973F42CC7F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5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E08773-02A2-48C4-8BFA-68AD37AE58C5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ājenes vietturis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uma vietturis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9AA4D-CD40-4A8E-8B2F-6E641DDCA7BD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4" name="Slaida numura vietturis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69AE9-3883-447E-BB20-C5F9872D86D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turs ar parakst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Teksta vietturis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6" name="Datuma vietturis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05E0A8D2-2760-4B2F-9788-85A9CABD6123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7" name="Slaida numura vietturis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E9983C2-2DCD-40F0-AC54-79D041A06B27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8" name="Kājenes vietturis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lv-L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3" name="Attēla vietturis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lv-LV" noProof="0" smtClean="0"/>
              <a:t>Noklikšķiniet uz attēla ikonas</a:t>
            </a:r>
            <a:endParaRPr lang="en-US" noProof="0" dirty="0"/>
          </a:p>
        </p:txBody>
      </p:sp>
      <p:sp>
        <p:nvSpPr>
          <p:cNvPr id="5" name="Datuma vietturis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DEEABF87-B129-4C20-8BEA-3F0E8A245134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6" name="Slaida numura vietturis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E85A6B0-5556-4C6C-B43E-BFE272C9713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7" name="Kājenes vietturis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Kājenes vietturis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Datuma vietturis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0AE8E-CC52-4C79-A087-BD722AAF0127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6" name="Slaida numura vietturis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1FF1E-87D0-4605-9429-F4F08180CC4C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/>
          </a:p>
        </p:txBody>
      </p:sp>
      <p:sp>
        <p:nvSpPr>
          <p:cNvPr id="4" name="Kājenes vietturis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Datuma vietturis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C117B-D5BC-4959-ADEE-A68AB165B374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6" name="Slaida numura vietturis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E7353-5DBA-40C0-B74C-F7E67A415113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isnstūris ar apaļiem diagonālajiem stūri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lv-LV"/>
          </a:p>
        </p:txBody>
      </p:sp>
      <p:sp>
        <p:nvSpPr>
          <p:cNvPr id="14" name="Datuma vietturis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CF3D474-69FA-404A-8584-278544F9A4C7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23" name="Slaida numura vietturis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6932BE87-C63F-467C-B08A-02CEE50CC85F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22" name="Virsraksta vietturis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lv-LV" smtClean="0"/>
              <a:t>Rediģēt šablona virsraksta stilu</a:t>
            </a:r>
            <a:endParaRPr lang="en-US"/>
          </a:p>
        </p:txBody>
      </p:sp>
      <p:sp>
        <p:nvSpPr>
          <p:cNvPr id="1033" name="Teksta vietturis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690" r:id="rId5"/>
    <p:sldLayoutId id="2147483706" r:id="rId6"/>
    <p:sldLayoutId id="2147483707" r:id="rId7"/>
    <p:sldLayoutId id="2147483689" r:id="rId8"/>
    <p:sldLayoutId id="2147483688" r:id="rId9"/>
  </p:sldLayoutIdLst>
  <p:txStyles>
    <p:titleStyle>
      <a:lvl1pPr marL="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2pPr>
      <a:lvl3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3pPr>
      <a:lvl4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4pPr>
      <a:lvl5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E22AC3A-B297-4360-9C92-33D09500CCAE}" type="datetimeFigureOut">
              <a:rPr lang="lv-LV"/>
              <a:pPr>
                <a:defRPr/>
              </a:pPr>
              <a:t>2012.10.05.</a:t>
            </a:fld>
            <a:endParaRPr lang="lv-LV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FCF9A-C2B6-49C0-8F4A-4F3481255884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0" r:id="rId2"/>
    <p:sldLayoutId id="2147483699" r:id="rId3"/>
    <p:sldLayoutId id="2147483698" r:id="rId4"/>
    <p:sldLayoutId id="2147483697" r:id="rId5"/>
    <p:sldLayoutId id="2147483696" r:id="rId6"/>
    <p:sldLayoutId id="2147483695" r:id="rId7"/>
    <p:sldLayoutId id="2147483694" r:id="rId8"/>
    <p:sldLayoutId id="2147483693" r:id="rId9"/>
    <p:sldLayoutId id="2147483692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5" Type="http://schemas.openxmlformats.org/officeDocument/2006/relationships/hyperlink" Target="http://www.rezekne.lv/index.php?id=373&amp;imageFile=uploads/pics/PA272186.JPG&amp;?file=uploads/pics/PA272186.JPG&amp;md5=84f6855407577fdf058a754881d06aa35b8f2a14&amp;parameters%5b0%5d=YTo0OntzOjU6IndpZHRoIjtzOjQ6IjgwMG0iO3M6NjoiaGVpZ2h0IjtzOjQ6IjYw&amp;parameters%5b1%5d=MG0iO3M6NzoiYm9keVRhZyI7czo0MToiPGJvZHkgc3R5bGU9Im1hcmdpbjowOyBi&amp;parameters%5b2%5d=YWNrZ3JvdW5kOiNmZmY7Ij4iO3M6NDoid3JhcCI7czozNzoiPGEgaHJlZj0iamF2&amp;parameters%5b3%5d=YXNjcmlwdDpjbG9zZSgpOyI+IHwgPC9hPiI7fQ==" TargetMode="Externa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hyperlink" Target="http://www.estlatrus.eu/" TargetMode="Externa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3925" y="387350"/>
            <a:ext cx="314007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675915" y="5773013"/>
            <a:ext cx="62414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elwe Bd TL" pitchFamily="18" charset="0"/>
                <a:cs typeface="Times New Roman" pitchFamily="18" charset="0"/>
              </a:rPr>
              <a:t>Резекне - город в сердце Латгалии</a:t>
            </a:r>
            <a:endParaRPr lang="lv-LV" sz="2800" dirty="0">
              <a:effectLst>
                <a:outerShdw blurRad="38100" dist="38100" dir="2700000" algn="tl">
                  <a:srgbClr val="FFFFFF"/>
                </a:outerShdw>
              </a:effectLst>
              <a:latin typeface="Belwe Bd TL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lv-LV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381000"/>
            <a:ext cx="346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Реконструкция улицы Зилупес </a:t>
            </a:r>
            <a:endParaRPr lang="lv-LV" dirty="0">
              <a:latin typeface="Cambria" pitchFamily="18" charset="0"/>
            </a:endParaRPr>
          </a:p>
        </p:txBody>
      </p:sp>
      <p:pic>
        <p:nvPicPr>
          <p:cNvPr id="8" name="Picture 7" descr="N.Aleksejevas foto 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657600"/>
            <a:ext cx="4230752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://www.rezekne.lv/typo3temp/pics/161ddcac7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838200"/>
            <a:ext cx="3657597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N.Aleksejevas foto 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6413" y="914400"/>
            <a:ext cx="4002063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228600" y="3962400"/>
            <a:ext cx="426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бюджет проекта 2,7 млн. лат или 3,8 млн. евро. Европейское софинансирование – 62%, государственные дотации 4% и самоуправление – 34% 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457200"/>
            <a:ext cx="8001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Строительство Центра творческих услуг Восточной Латвии – центра образования по интересам для детей и молодежи, творческой индустрии и реставрационных мастерских (</a:t>
            </a:r>
            <a:r>
              <a:rPr lang="lv-LV" dirty="0" err="1" smtClean="0">
                <a:latin typeface="Times New Roman" pitchFamily="18" charset="0"/>
                <a:cs typeface="Times New Roman" pitchFamily="18" charset="0"/>
              </a:rPr>
              <a:t>Zeimuļs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DSC_5506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71600"/>
            <a:ext cx="9144000" cy="243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_5541_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1236" y="3429000"/>
            <a:ext cx="516276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152400" y="3886200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бюджет проекта 8млн. лат или 10 млн. евро. Европейское софинансирование – 73%, государственные дотации 5% и самоуправление – 22% 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57912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304800"/>
            <a:ext cx="8001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Строительство Восточно-Латвийского многофункционального центра и Пешеходной улицы 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762000"/>
            <a:ext cx="3721013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52400" y="4191000"/>
            <a:ext cx="434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бюджет проектов  10,4 млн. лат или 14,8 млн. евро. Европейское софинансирование – 85%, государственные дотации 6% и самоуправление – 9% 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051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8382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IMG_31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3657600"/>
            <a:ext cx="4572000" cy="304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8077200" cy="838200"/>
          </a:xfrm>
        </p:spPr>
        <p:txBody>
          <a:bodyPr/>
          <a:lstStyle/>
          <a:p>
            <a:pPr algn="l"/>
            <a:r>
              <a:rPr lang="ru-RU" sz="1800" dirty="0" smtClean="0">
                <a:latin typeface="Cambria" pitchFamily="18" charset="0"/>
              </a:rPr>
              <a:t>Реконструкция комплекса зданий Латгальского культурно-исторического музея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lv-LV" sz="1800" dirty="0">
              <a:latin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828800"/>
            <a:ext cx="2057400" cy="3276600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бюджет проекта  0,7 млн. лат или 1млн. евро. Европейское софинансирование – 85%, государственные дотации 6% и самоуправление – 9%</a:t>
            </a:r>
            <a:endParaRPr lang="lv-LV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6550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8382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1"/>
            <a:ext cx="7772400" cy="1219200"/>
          </a:xfrm>
        </p:spPr>
        <p:txBody>
          <a:bodyPr/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Комплексные решения для снижения эффекта выброса парниковых газов в зданиях городского самоуправления.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рамках проекта произведено утепеление четырех школ и Центра по социальному уходу.</a:t>
            </a:r>
            <a:endParaRPr lang="lv-LV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403ea7d936[1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4191000"/>
            <a:ext cx="332740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812a82c1f6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2766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6813889dc0[1]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1295400"/>
            <a:ext cx="3225800" cy="24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050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7600" y="3200400"/>
            <a:ext cx="27432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57150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57200" y="1600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бюджет проекта  1,9 млн. лат или 2,7 млн. евро.  Проект софинасирован Финансовым инструментом изменений климата (</a:t>
            </a:r>
            <a:r>
              <a:rPr lang="lv-LV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KPFI) – 40% </a:t>
            </a:r>
            <a:r>
              <a:rPr lang="ru-RU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самоуправление – </a:t>
            </a:r>
            <a:r>
              <a:rPr lang="lv-LV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ru-RU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371600"/>
            <a:ext cx="5751513" cy="3962400"/>
          </a:xfrm>
        </p:spPr>
        <p:txBody>
          <a:bodyPr/>
          <a:lstStyle/>
          <a:p>
            <a:pPr marL="531813" indent="-495300">
              <a:spcBef>
                <a:spcPct val="30000"/>
              </a:spcBef>
            </a:pP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Программа трансграничного сотрудничества между Латвией и Литвой.</a:t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финансирование программы: 60 млн. евро</a:t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трансграничного сотрудничества</a:t>
            </a:r>
            <a:r>
              <a:rPr lang="lv-LV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lv-LV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Латвия</a:t>
            </a:r>
            <a:r>
              <a:rPr lang="lv-LV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Литва</a:t>
            </a:r>
            <a:r>
              <a:rPr lang="lv-LV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Беларусь</a:t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финансирование программы: 42 млн. евро</a:t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трансграничного сотрудничества</a:t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Эстония-Латвия-Россия</a:t>
            </a:r>
            <a:b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финансирование программы:47 млн. евро</a:t>
            </a:r>
            <a:r>
              <a:rPr lang="ru-RU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lv-LV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04801"/>
            <a:ext cx="7772400" cy="609600"/>
          </a:xfrm>
        </p:spPr>
        <p:txBody>
          <a:bodyPr/>
          <a:lstStyle/>
          <a:p>
            <a:r>
              <a:rPr lang="ru-RU" dirty="0" smtClean="0">
                <a:latin typeface="Cambria" pitchFamily="18" charset="0"/>
              </a:rPr>
              <a:t>Участие Резекне в программах трансграничного сотрудничества</a:t>
            </a:r>
            <a:br>
              <a:rPr lang="ru-RU" dirty="0" smtClean="0">
                <a:latin typeface="Cambria" pitchFamily="18" charset="0"/>
              </a:rPr>
            </a:br>
            <a:r>
              <a:rPr lang="ru-RU" dirty="0" smtClean="0">
                <a:latin typeface="Cambria" pitchFamily="18" charset="0"/>
              </a:rPr>
              <a:t> </a:t>
            </a:r>
            <a:r>
              <a:rPr lang="lv-LV" dirty="0" smtClean="0">
                <a:latin typeface="Cambria" pitchFamily="18" charset="0"/>
              </a:rPr>
              <a:t>2007-2013 </a:t>
            </a:r>
            <a:r>
              <a:rPr lang="lv-LV" dirty="0" err="1" smtClean="0">
                <a:latin typeface="Cambria" pitchFamily="18" charset="0"/>
              </a:rPr>
              <a:t>гг</a:t>
            </a:r>
            <a:r>
              <a:rPr lang="lv-LV" dirty="0" smtClean="0">
                <a:latin typeface="Cambria" pitchFamily="18" charset="0"/>
              </a:rPr>
              <a:t>.</a:t>
            </a:r>
            <a:r>
              <a:rPr lang="lv-LV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 </a:t>
            </a:r>
            <a:endParaRPr lang="lv-LV" dirty="0"/>
          </a:p>
        </p:txBody>
      </p:sp>
      <p:pic>
        <p:nvPicPr>
          <p:cNvPr id="4" name="Picture 7" descr="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1219200" cy="136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V_LT_B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895600"/>
            <a:ext cx="145818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4800600"/>
            <a:ext cx="1524000" cy="109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151562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381000" y="990600"/>
            <a:ext cx="4953000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Поддержка производства, развитие Резекненской специальной экономической зоны (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RSEZ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деградированных територий, инвестиции в инфраструктуру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Сохранение и популяризация культурно- исторического наследия.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Создание и продвижение на рынке услуг культурного туризма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создание регионального туристического гостинничного и 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SPA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комплекса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создание зоны реакреации вдоль реки Резекне, чистка русла, реконструкция шлюзов, строительство пешеходной улицы).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Поддержка и развитие спорта в городе (строительство Олимпийского сентра).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Проведение меропрятий по улучшению энергоэффективности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применение «зеленых»  технологий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энергоеффективное освещение улиц и утепление зданий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транспорта и логистики.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¤"/>
            </a:pPr>
            <a:endParaRPr lang="en-US" dirty="0">
              <a:solidFill>
                <a:schemeClr val="tx2"/>
              </a:solidFill>
              <a:latin typeface="Rockwell" pitchFamily="18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562600" y="990600"/>
            <a:ext cx="3342117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90600" y="304800"/>
            <a:ext cx="7452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ambria" pitchFamily="18" charset="0"/>
              </a:rPr>
              <a:t>Направление развития города Резекне 2014-2020гг.</a:t>
            </a:r>
            <a:endParaRPr lang="lv-LV" sz="2400" dirty="0">
              <a:latin typeface="Cambria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381000" y="1752600"/>
            <a:ext cx="41497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</a:pPr>
            <a:endParaRPr lang="en-US" dirty="0">
              <a:latin typeface="Rockwell" pitchFamily="18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</a:pPr>
            <a:endParaRPr lang="en-US" dirty="0">
              <a:latin typeface="Rockwell" pitchFamily="18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¤"/>
            </a:pPr>
            <a:endParaRPr lang="lv-LV" dirty="0">
              <a:latin typeface="Rockwell" pitchFamily="18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¤"/>
            </a:pPr>
            <a:endParaRPr lang="lv-LV" dirty="0">
              <a:latin typeface="Rockwell" pitchFamily="18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</a:pPr>
            <a:endParaRPr lang="lv-LV" dirty="0">
              <a:latin typeface="Rockwell" pitchFamily="18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Courier New" pitchFamily="49" charset="0"/>
              <a:buChar char="o"/>
            </a:pPr>
            <a:endParaRPr lang="lv-LV" dirty="0">
              <a:latin typeface="Rockwell" pitchFamily="18" charset="0"/>
              <a:cs typeface="Arial" charset="0"/>
            </a:endParaRPr>
          </a:p>
          <a:p>
            <a:pPr marL="285750" indent="-285750"/>
            <a:endParaRPr lang="lv-LV" dirty="0">
              <a:solidFill>
                <a:schemeClr val="tx2"/>
              </a:solidFill>
              <a:latin typeface="Rockwell" pitchFamily="18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304800"/>
            <a:ext cx="5648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ambria" pitchFamily="18" charset="0"/>
              </a:rPr>
              <a:t>Развитие деградированных територий</a:t>
            </a:r>
            <a:endParaRPr lang="lv-LV" sz="2400" dirty="0">
              <a:latin typeface="Cambria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14400"/>
            <a:ext cx="3917927" cy="261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7338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04800" y="1143000"/>
            <a:ext cx="457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Выкуп земли у частных   землевладельцев.</a:t>
            </a:r>
          </a:p>
          <a:p>
            <a:endParaRPr lang="lv-LV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экономической, технической, пространственной и архитектурной  концепции развития индустриальных территорий.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Разработка технических проектов индустриальных парков.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Устранение рисков загрязнения окружающей среды.</a:t>
            </a:r>
          </a:p>
          <a:p>
            <a:endParaRPr lang="lv-LV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Снос неиспользуемых и разрушающихся производственных зданий.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609599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Резекненская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специальная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экономическая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зона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</a:t>
            </a:r>
            <a:endParaRPr lang="lv-LV" sz="2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3657600" cy="5410200"/>
          </a:xfrm>
        </p:spPr>
        <p:txBody>
          <a:bodyPr/>
          <a:lstStyle/>
          <a:p>
            <a:pPr indent="-358775" algn="l"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РСЭЗ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законом установленная ограниченная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территория</a:t>
            </a:r>
            <a:r>
              <a:rPr lang="lv-LV" sz="1600" b="1" dirty="0" smtClean="0">
                <a:latin typeface="Times New Roman" pitchFamily="18" charset="0"/>
                <a:cs typeface="Times New Roman" pitchFamily="18" charset="0"/>
              </a:rPr>
              <a:t> 1155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га, на которой действует особый налоговый режим 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-358775" algn="l"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Закон «О РСЭЗ»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-358775" algn="l"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Устав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РСЭЗ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-358775" algn="l"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Закон « О применении налоговых льгот в портах и специальных экономических зонах»</a:t>
            </a:r>
          </a:p>
          <a:p>
            <a:pPr indent="-358775" algn="l"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Срок действия: 20 лет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(4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сентября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2012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Кабинет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министров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поддержал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изменения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нескольких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законах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предусматривающих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продление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2035 </a:t>
            </a:r>
            <a:r>
              <a:rPr lang="lv-LV" sz="1600" dirty="0" err="1" smtClean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рок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действия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indent="-358775" algn="l"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IE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предпринимательской деятельности в Латгальском регионе</a:t>
            </a:r>
            <a:endParaRPr lang="en-IE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lv-LV" dirty="0"/>
          </a:p>
        </p:txBody>
      </p:sp>
      <p:pic>
        <p:nvPicPr>
          <p:cNvPr id="5" name="Picture 4" descr="rs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066800"/>
            <a:ext cx="4038600" cy="465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Cambria" pitchFamily="18" charset="0"/>
                <a:cs typeface="Arial" charset="0"/>
              </a:rPr>
              <a:t>Преимущества и сильные стороны РСЭЗ</a:t>
            </a:r>
            <a:endParaRPr lang="lv-LV" sz="2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4800600" cy="5715000"/>
          </a:xfrm>
        </p:spPr>
        <p:txBody>
          <a:bodyPr/>
          <a:lstStyle/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Режим налоговых льгот</a:t>
            </a: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Эластичная рабочая сила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Крепкие традиции сотрудничества </a:t>
            </a:r>
          </a:p>
          <a:p>
            <a:pPr algn="l">
              <a:spcBef>
                <a:spcPct val="3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Россией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странами СНГ 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Транспортный узел международного значения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Иновативная инфраструктура для предпринимателей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Поддержка государства и самоуправления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Привлекательная жизненная среда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Эластичная рабочая сила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Крепкие традиции сотрудничества </a:t>
            </a:r>
          </a:p>
          <a:p>
            <a:pPr algn="l">
              <a:spcBef>
                <a:spcPct val="3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Россией</a:t>
            </a:r>
            <a:r>
              <a:rPr lang="lv-LV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странами СНГ 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Транспортный узел международного значения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Иновативная инфраструктура для предпринимателей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Поддержка государства и самоуправления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30000"/>
              </a:spcBef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Привлекательная жизненная среда</a:t>
            </a:r>
            <a:endParaRPr lang="lv-LV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30000"/>
              </a:spcBef>
              <a:spcAft>
                <a:spcPct val="25000"/>
              </a:spcAft>
              <a:buFontTx/>
              <a:buChar char="•"/>
            </a:pPr>
            <a:endParaRPr lang="en-GB" sz="1600" dirty="0" smtClean="0">
              <a:solidFill>
                <a:schemeClr val="bg1"/>
              </a:solidFill>
              <a:cs typeface="Arial" charset="0"/>
            </a:endParaRPr>
          </a:p>
          <a:p>
            <a:endParaRPr lang="lv-LV" sz="1600" dirty="0">
              <a:latin typeface="Cambria" pitchFamily="18" charset="0"/>
            </a:endParaRPr>
          </a:p>
        </p:txBody>
      </p:sp>
      <p:pic>
        <p:nvPicPr>
          <p:cNvPr id="5" name="Picture 4" descr="rsez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015046"/>
            <a:ext cx="3632322" cy="515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0198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idx="4294967295"/>
          </p:nvPr>
        </p:nvSpPr>
        <p:spPr>
          <a:xfrm>
            <a:off x="457200" y="253536"/>
            <a:ext cx="8229600" cy="508464"/>
          </a:xfrm>
        </p:spPr>
        <p:txBody>
          <a:bodyPr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ru-RU" sz="2400" kern="1200" dirty="0" smtClean="0">
                <a:solidFill>
                  <a:schemeClr val="tx1"/>
                </a:solidFill>
                <a:latin typeface="Cambria" pitchFamily="18" charset="0"/>
              </a:rPr>
              <a:t>Резекне</a:t>
            </a:r>
            <a:r>
              <a:rPr lang="lv-LV" sz="2400" kern="12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ru-RU" sz="2400" kern="1200" dirty="0" smtClean="0">
                <a:solidFill>
                  <a:schemeClr val="tx1"/>
                </a:solidFill>
                <a:latin typeface="Cambria" pitchFamily="18" charset="0"/>
              </a:rPr>
              <a:t>– факты, цифры</a:t>
            </a:r>
            <a:endParaRPr lang="lv-LV" sz="2400" kern="12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5626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152400" y="838199"/>
            <a:ext cx="5715000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 rIns="36000" bIns="0" anchor="ctr">
            <a:noAutofit/>
          </a:bodyPr>
          <a:lstStyle/>
          <a:p>
            <a:pPr marL="273050" indent="-2730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 национального значения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географический центр региона.</a:t>
            </a:r>
            <a:endParaRPr lang="lv-LV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Седьмой по величине и второй по плотности населения город в Латвии.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Население - 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34,5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тысячи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Средний возраст жителя города – 40,8 лет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730250" lvl="1" indent="-273050">
              <a:buFont typeface="Arial" pitchFamily="34" charset="0"/>
              <a:buChar char="•"/>
            </a:pP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66,5% 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економически активное население;</a:t>
            </a:r>
          </a:p>
          <a:p>
            <a:pPr marL="730250" lvl="1" indent="-273050">
              <a:buFont typeface="Arial" pitchFamily="34" charset="0"/>
              <a:buChar char="•"/>
            </a:pP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9,8%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жители пенсионного возраста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730250" lvl="1" indent="-2730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3,7%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Уровень безработицы 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– 18,8 %.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2730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Национальный состав: 46,9% - русские, 44,2% – латыши, 8,9% - поляки, украинцы, белорусы  и др.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городе функционирует свыше 770 предприятий, зарегистрировано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46 различных фондов и ассоциаций.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Бюджет  в 2011 году составил 28 млн. лат или 39,8 млн. евро.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endParaRPr lang="en-US" dirty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990600"/>
            <a:ext cx="2897188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aisnstūris 3"/>
          <p:cNvSpPr>
            <a:spLocks noChangeArrowheads="1"/>
          </p:cNvSpPr>
          <p:nvPr/>
        </p:nvSpPr>
        <p:spPr bwMode="auto">
          <a:xfrm>
            <a:off x="304800" y="3962400"/>
            <a:ext cx="838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60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Наш город между вертикалей звонниц многих церквей и горизонталей линий истории, как живой и пылающий горн гончара, где закаляется не только глина, но и судьбы сильных людей, ведь Резекне издревне центр духовности, культуры и просвещения Латгалии»  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ru-RU" sz="1600" i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Поэтесса Анна Ранцан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lv-LV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447800"/>
            <a:ext cx="39878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2675" y="533400"/>
            <a:ext cx="39719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304800"/>
          </a:xfrm>
        </p:spPr>
        <p:txBody>
          <a:bodyPr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ru-RU" sz="2400" kern="1200" dirty="0" smtClean="0">
                <a:solidFill>
                  <a:schemeClr val="tx1"/>
                </a:solidFill>
                <a:latin typeface="Cambria" pitchFamily="18" charset="0"/>
              </a:rPr>
              <a:t>Доходы городского бюджета (2011 г.)</a:t>
            </a:r>
            <a:endParaRPr lang="lv-LV" sz="2400" kern="12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5626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Chart 27"/>
          <p:cNvGraphicFramePr/>
          <p:nvPr/>
        </p:nvGraphicFramePr>
        <p:xfrm>
          <a:off x="381000" y="990600"/>
          <a:ext cx="8305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 9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2400" y="1371600"/>
            <a:ext cx="84582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534400" cy="685799"/>
          </a:xfrm>
        </p:spPr>
        <p:txBody>
          <a:bodyPr/>
          <a:lstStyle/>
          <a:p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mbria" pitchFamily="18" charset="0"/>
                <a:cs typeface="Arial" pitchFamily="34" charset="0"/>
              </a:rPr>
              <a:t>Тенденции доходов бюджет города Резекне (2008-2011гг.)</a:t>
            </a:r>
            <a:endParaRPr lang="lv-LV" sz="2400" dirty="0">
              <a:latin typeface="Cambria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" y="4876800"/>
            <a:ext cx="7467600" cy="58477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ambria" pitchFamily="18" charset="0"/>
              </a:rPr>
              <a:t>      подоходный           налог на             госдотации          средства            целевые              </a:t>
            </a:r>
          </a:p>
          <a:p>
            <a:r>
              <a:rPr lang="ru-RU" sz="1600" dirty="0" smtClean="0">
                <a:latin typeface="Cambria" pitchFamily="18" charset="0"/>
              </a:rPr>
              <a:t>          налог                 недвижимость                                    еврофондов      дотации</a:t>
            </a:r>
            <a:endParaRPr lang="lv-LV" sz="16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idx="4294967295"/>
          </p:nvPr>
        </p:nvSpPr>
        <p:spPr>
          <a:xfrm>
            <a:off x="457200" y="253536"/>
            <a:ext cx="8229600" cy="737064"/>
          </a:xfrm>
        </p:spPr>
        <p:txBody>
          <a:bodyPr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ru-RU" sz="2400" kern="1200" dirty="0" smtClean="0">
                <a:solidFill>
                  <a:schemeClr val="tx1"/>
                </a:solidFill>
                <a:latin typeface="Cambria" pitchFamily="18" charset="0"/>
              </a:rPr>
              <a:t>Профиль и видение Резекне</a:t>
            </a:r>
            <a:endParaRPr lang="lv-LV" sz="2400" kern="12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82296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 txBox="1">
            <a:spLocks noChangeArrowheads="1"/>
          </p:cNvSpPr>
          <p:nvPr/>
        </p:nvSpPr>
        <p:spPr bwMode="auto">
          <a:xfrm>
            <a:off x="1204913" y="1951038"/>
            <a:ext cx="5576887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 algn="ctr">
              <a:lnSpc>
                <a:spcPct val="170000"/>
              </a:lnSpc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373D54"/>
                </a:solidFill>
                <a:latin typeface="Times New Roman" pitchFamily="18" charset="0"/>
                <a:cs typeface="Times New Roman" pitchFamily="18" charset="0"/>
              </a:rPr>
              <a:t>Резекне – центр культуры и образования Восточной Латвии.  Жители Резекне гордятся своим городом, в котором сосуществуют разные национальности и традиции</a:t>
            </a:r>
            <a:endParaRPr lang="en-US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55626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idx="4294967295"/>
          </p:nvPr>
        </p:nvSpPr>
        <p:spPr>
          <a:xfrm>
            <a:off x="381000" y="381000"/>
            <a:ext cx="8382000" cy="457200"/>
          </a:xfrm>
        </p:spPr>
        <p:txBody>
          <a:bodyPr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ru-RU" sz="2400" kern="1200" dirty="0" smtClean="0">
                <a:solidFill>
                  <a:schemeClr val="tx1"/>
                </a:solidFill>
                <a:latin typeface="Cambria" pitchFamily="18" charset="0"/>
              </a:rPr>
              <a:t>Программа интегрировано развития Резекне </a:t>
            </a:r>
            <a:r>
              <a:rPr lang="en-US" sz="2400" kern="1200" dirty="0" smtClean="0">
                <a:solidFill>
                  <a:schemeClr val="tx1"/>
                </a:solidFill>
                <a:latin typeface="Cambria" pitchFamily="18" charset="0"/>
              </a:rPr>
              <a:t>2007–2013</a:t>
            </a:r>
            <a:r>
              <a:rPr lang="ru-RU" sz="2400" kern="12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lv-LV" sz="2400" kern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651" name="Taisnstūris 4"/>
          <p:cNvSpPr>
            <a:spLocks noChangeArrowheads="1"/>
          </p:cNvSpPr>
          <p:nvPr/>
        </p:nvSpPr>
        <p:spPr bwMode="auto">
          <a:xfrm>
            <a:off x="762000" y="914400"/>
            <a:ext cx="7543800" cy="19759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19100" indent="-382588" algn="just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 среднесрочного планирования развития Резекне.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19100" indent="-382588" algn="just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Содержит анализ существующей ситуации во  всех аспектах жизни города.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19100" indent="-382588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Определяет основные цели и направления развития.</a:t>
            </a:r>
          </a:p>
          <a:p>
            <a:pPr marL="419100" indent="-382588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Предусматривает способы достижения поставленных целей.</a:t>
            </a:r>
          </a:p>
          <a:p>
            <a:pPr marL="419100" indent="-382588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Стратегический документ полицентрического развития города.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viaduk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819400"/>
            <a:ext cx="5628697" cy="374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idx="4294967295"/>
          </p:nvPr>
        </p:nvSpPr>
        <p:spPr>
          <a:xfrm>
            <a:off x="457200" y="253536"/>
            <a:ext cx="8229600" cy="660864"/>
          </a:xfrm>
        </p:spPr>
        <p:txBody>
          <a:bodyPr anchor="b"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ru-RU" sz="2700" kern="1200" dirty="0" smtClean="0">
                <a:solidFill>
                  <a:schemeClr val="tx1"/>
                </a:solidFill>
                <a:latin typeface="Cambria" pitchFamily="18" charset="0"/>
              </a:rPr>
              <a:t>Основные направления развития города </a:t>
            </a:r>
            <a:r>
              <a:rPr lang="en-US" sz="2700" kern="1200" dirty="0" smtClean="0">
                <a:solidFill>
                  <a:schemeClr val="tx1"/>
                </a:solidFill>
                <a:latin typeface="Cambria" pitchFamily="18" charset="0"/>
              </a:rPr>
              <a:t>2007–2013</a:t>
            </a:r>
            <a:r>
              <a:rPr lang="ru-RU" sz="2700" kern="1200" dirty="0" smtClean="0">
                <a:solidFill>
                  <a:schemeClr val="tx1"/>
                </a:solidFill>
                <a:latin typeface="Cambria" pitchFamily="18" charset="0"/>
              </a:rPr>
              <a:t> гг</a:t>
            </a:r>
            <a:r>
              <a:rPr lang="ru-RU" sz="2800" kern="1200" dirty="0" smtClean="0">
                <a:solidFill>
                  <a:schemeClr val="tx1"/>
                </a:solidFill>
                <a:latin typeface="Cambria" pitchFamily="18" charset="0"/>
              </a:rPr>
              <a:t>.</a:t>
            </a:r>
            <a:endParaRPr lang="lv-LV" sz="2800" kern="12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652712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191000"/>
            <a:ext cx="39020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048000"/>
            <a:ext cx="277919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44708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транспорта, реконструкция  и строительство улиц и   путепроводов.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творческой среды.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формального и неформального образования , культуры и  окружающей  среды.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новых продуктов и услуг культуры и образования.</a:t>
            </a:r>
            <a:r>
              <a:rPr lang="ru-RU" dirty="0" smtClean="0">
                <a:latin typeface="Cambria" pitchFamily="18" charset="0"/>
              </a:rPr>
              <a:t/>
            </a:r>
            <a:br>
              <a:rPr lang="ru-RU" dirty="0" smtClean="0">
                <a:latin typeface="Cambria" pitchFamily="18" charset="0"/>
              </a:rPr>
            </a:br>
            <a:r>
              <a:rPr lang="ru-RU" dirty="0" smtClean="0">
                <a:latin typeface="Cambria" pitchFamily="18" charset="0"/>
              </a:rPr>
              <a:t/>
            </a:r>
            <a:br>
              <a:rPr lang="ru-RU" dirty="0" smtClean="0">
                <a:latin typeface="Cambria" pitchFamily="18" charset="0"/>
              </a:rPr>
            </a:br>
            <a:endParaRPr lang="ru-RU" dirty="0">
              <a:latin typeface="Cambria" pitchFamily="18" charset="0"/>
            </a:endParaRP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533400" y="2057400"/>
            <a:ext cx="5375275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65150" indent="-4572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70000"/>
              <a:buFont typeface="Arial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Rockwell" pitchFamily="18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5800" y="457200"/>
            <a:ext cx="8001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mbria" pitchFamily="18" charset="0"/>
              </a:rPr>
              <a:t>Реконструкция аллеи Атбривошанас и путепровода. 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191000"/>
            <a:ext cx="2982912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4038600"/>
            <a:ext cx="3581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marR="0" lvl="0" indent="-2555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lv-LV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kern="0" noProof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бщий бюджет проекта 7,3 млн. лат или 10,4 млн. евро. Европейское софинансирование – 85%, государственные дотации 6% и самоуправление – 9% </a:t>
            </a:r>
            <a:endParaRPr kumimoji="0" lang="lv-LV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N.Aleksejevas foto 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1219200"/>
            <a:ext cx="4495800" cy="299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S Aizupietes foto 028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914400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5867400"/>
            <a:ext cx="31400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228601"/>
            <a:ext cx="7916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доступа к новым жилых микрорайонам города Резекне –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реконструкция  улицы Стацияс, строительство соединяющего участка 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моста через реку Резекне</a:t>
            </a:r>
            <a:r>
              <a:rPr lang="lv-LV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lv-LV" dirty="0"/>
          </a:p>
        </p:txBody>
      </p:sp>
      <p:pic>
        <p:nvPicPr>
          <p:cNvPr id="10" name="Picture 9" descr="N.Aleksejevas foto 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3199863" cy="213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638800" y="1295400"/>
            <a:ext cx="2946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N.Aleksejevas foto 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1295401"/>
            <a:ext cx="4800600" cy="319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457200" y="4419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kern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бюджет проекта 1,6 млн. л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ат или 2,3 млн. евро. Европейское софинансирование – 85%, государственные дотации 6% и самоуправление – 9% </a:t>
            </a:r>
            <a:endParaRPr lang="lv-LV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etuve">
  <a:themeElements>
    <a:clrScheme name="Lietuve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etuve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etuv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1630</TotalTime>
  <Words>862</Words>
  <Application>Microsoft Office PowerPoint</Application>
  <PresentationFormat>Экран (4:3)</PresentationFormat>
  <Paragraphs>116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Lietuve</vt:lpstr>
      <vt:lpstr>Default Design</vt:lpstr>
      <vt:lpstr>Слайд 1</vt:lpstr>
      <vt:lpstr>Резекне – факты, цифры</vt:lpstr>
      <vt:lpstr>Доходы городского бюджета (2011 г.)</vt:lpstr>
      <vt:lpstr>Тенденции доходов бюджет города Резекне (2008-2011гг.)</vt:lpstr>
      <vt:lpstr>Профиль и видение Резекне</vt:lpstr>
      <vt:lpstr>Программа интегрировано развития Резекне 2007–2013 </vt:lpstr>
      <vt:lpstr>Основные направления развития города 2007–2013 гг.</vt:lpstr>
      <vt:lpstr>Слайд 8</vt:lpstr>
      <vt:lpstr>Слайд 9</vt:lpstr>
      <vt:lpstr>Слайд 10</vt:lpstr>
      <vt:lpstr>Слайд 11</vt:lpstr>
      <vt:lpstr>Слайд 12</vt:lpstr>
      <vt:lpstr>Реконструкция комплекса зданий Латгальского культурно-исторического музея </vt:lpstr>
      <vt:lpstr>Комплексные решения для снижения эффекта выброса парниковых газов в зданиях городского самоуправления.  В рамках проекта произведено утепеление четырех школ и Центра по социальному уходу.</vt:lpstr>
      <vt:lpstr>          Программа трансграничного сотрудничества между Латвией и Литвой. финансирование программы: 60 млн. евро    Программа трансграничного сотрудничества Латвия-Литва-Беларусь финансирование программы: 42 млн. евро    Программа трансграничного сотрудничества Эстония-Латвия-Россия финансирование программы:47 млн. евро </vt:lpstr>
      <vt:lpstr>Слайд 16</vt:lpstr>
      <vt:lpstr>Слайд 17</vt:lpstr>
      <vt:lpstr>Резекненская специальная экономическая зона </vt:lpstr>
      <vt:lpstr>Преимущества и сильные стороны РСЭЗ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REZEKNE THE HEART OF LATGALE</dc:title>
  <dc:creator>Artchy</dc:creator>
  <cp:lastModifiedBy>AБ</cp:lastModifiedBy>
  <cp:revision>113</cp:revision>
  <dcterms:created xsi:type="dcterms:W3CDTF">2011-04-05T15:44:17Z</dcterms:created>
  <dcterms:modified xsi:type="dcterms:W3CDTF">2012-10-05T09:12:47Z</dcterms:modified>
</cp:coreProperties>
</file>