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517" r:id="rId3"/>
    <p:sldId id="518" r:id="rId4"/>
    <p:sldId id="516" r:id="rId5"/>
    <p:sldId id="511" r:id="rId6"/>
    <p:sldId id="320" r:id="rId7"/>
    <p:sldId id="350" r:id="rId8"/>
    <p:sldId id="438" r:id="rId9"/>
    <p:sldId id="542" r:id="rId10"/>
    <p:sldId id="536" r:id="rId11"/>
    <p:sldId id="538" r:id="rId12"/>
    <p:sldId id="489" r:id="rId13"/>
    <p:sldId id="490" r:id="rId14"/>
    <p:sldId id="537" r:id="rId15"/>
    <p:sldId id="540" r:id="rId16"/>
    <p:sldId id="541" r:id="rId17"/>
    <p:sldId id="539" r:id="rId18"/>
    <p:sldId id="522" r:id="rId19"/>
    <p:sldId id="523" r:id="rId20"/>
    <p:sldId id="524" r:id="rId21"/>
    <p:sldId id="52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CCFFFF"/>
    <a:srgbClr val="CCFFCC"/>
    <a:srgbClr val="99CCFF"/>
    <a:srgbClr val="0000CC"/>
    <a:srgbClr val="FFFF00"/>
    <a:srgbClr val="0000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9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AA0731-DF28-445E-B225-1BC07B585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6E114B-F0E9-49F0-B8D7-DAACEF4BA54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23AC2-1505-4D57-8B5C-244B086CD0E5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A7A67-46AC-4F61-870C-BB2E416709E0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0EE2C-A2B3-47CD-991D-24A5EC923F59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AA0731-DF28-445E-B225-1BC07B58573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AA0731-DF28-445E-B225-1BC07B58573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88276-A70C-40F0-9010-8B57679A3514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727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AA2A9-2E46-4CD2-B5FE-D0E7846927F5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AEB36-A280-41D6-B13F-8733B4AFB6DA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A0961-11E0-4CE5-9E25-0676549868C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AA0731-DF28-445E-B225-1BC07B58573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18F10-0999-47B4-9E46-EF0367A569F0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A0961-11E0-4CE5-9E25-0676549868C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A0961-11E0-4CE5-9E25-0676549868C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38B52-C2D2-41EB-A8CA-1EFD4747123E}" type="slidenum">
              <a:rPr lang="ru-RU"/>
              <a:pPr/>
              <a:t>3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Тема:</a:t>
            </a:r>
            <a:r>
              <a:rPr lang="ru-RU"/>
              <a:t> что такое муниципальное управление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18F10-0999-47B4-9E46-EF0367A569F0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18F10-0999-47B4-9E46-EF0367A569F0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D238F-9C4E-41F0-8B91-E4E63CC448C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EEFC7-91E3-4622-B731-888456DDC6F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AA0731-DF28-445E-B225-1BC07B58573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03A24-6F96-498F-A16B-75AC323E997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98B29-7619-484F-894F-824F0C916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75BF0-3888-4C39-B9BF-20F954851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AC01-DE31-4E2A-A6F0-790727713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3427-C5E3-475F-A9D5-CB7696F23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9680A-97F5-46A2-9FAF-1E945E015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22EF7-85B2-44D6-A23D-1A7331E0D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98B2-65F3-4FA7-B11F-F555F1D03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F5B56-0EDB-48FF-BA13-37884F6B0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C31FD-24F1-4C59-B2DE-B1797FC0A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E7B2A-8E14-4A0E-BA6E-AE1924A88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F06FB-4875-4FDC-B76B-E48D1EA1E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CE214-A712-485C-BD00-745493E4C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1CF575-0040-4168-AF06-F520A5687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32656"/>
            <a:ext cx="8712968" cy="1196752"/>
          </a:xfrm>
        </p:spPr>
        <p:txBody>
          <a:bodyPr/>
          <a:lstStyle/>
          <a:p>
            <a:r>
              <a:rPr kumimoji="1" lang="ru-RU" sz="20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МЕЖДУНАРОДНЫЙ ДИСКУССИОННЫЙ СЕМИНАР</a:t>
            </a:r>
          </a:p>
          <a:p>
            <a:r>
              <a:rPr kumimoji="1" lang="ru-RU" sz="2000" b="1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 «БАЛТИЙСКИЙ ФОРУМ В КРЫМУ»</a:t>
            </a:r>
          </a:p>
          <a:p>
            <a:pPr>
              <a:defRPr/>
            </a:pPr>
            <a:r>
              <a:rPr kumimoji="1"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5-6 октября 2012 г.</a:t>
            </a:r>
            <a:r>
              <a:rPr lang="ru-RU" sz="2000" cap="small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kumimoji="1" lang="ru-RU" sz="20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528" y="2780184"/>
            <a:ext cx="8496944" cy="1065212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И ПРОБЛЕМЫ МЕСТНОГО САМОУПРАВЛЕНИЯ И УПРАВЛЕНИЯ РАЗВИТИЕМ НА МУНИЦИПАЛЬНОМ УРОВНЕ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50825" y="14574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5084886"/>
            <a:ext cx="8784976" cy="100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ru-RU" sz="2400" b="1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А.Е. Балобанов</a:t>
            </a:r>
          </a:p>
          <a:p>
            <a:pPr algn="ctr">
              <a:defRPr/>
            </a:pPr>
            <a:endParaRPr lang="ru-RU" sz="2000" b="1" kern="0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000" b="1" kern="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Институт государственной политики</a:t>
            </a:r>
            <a:endParaRPr lang="ru-RU" sz="2000" b="1" kern="0" dirty="0">
              <a:solidFill>
                <a:srgbClr val="0000CC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000" b="1" kern="0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Российская академия народного хозяйства и государственной службы при Президенте РФ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08920"/>
            <a:ext cx="9144000" cy="533400"/>
          </a:xfrm>
          <a:solidFill>
            <a:srgbClr val="008000">
              <a:alpha val="85097"/>
            </a:srgbClr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150000"/>
              <a:defRPr/>
            </a:pPr>
            <a:r>
              <a:rPr lang="ru-RU" sz="2800" b="1" kern="1200" dirty="0" smtClean="0">
                <a:solidFill>
                  <a:schemeClr val="bg1"/>
                </a:solidFill>
              </a:rPr>
              <a:t>ТЕРРИТОРИЯ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735461"/>
            <a:ext cx="8785225" cy="2573859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лат. </a:t>
            </a:r>
            <a:r>
              <a:rPr lang="it-IT" sz="2000" i="1" dirty="0" smtClean="0"/>
              <a:t>territorium</a:t>
            </a:r>
            <a:r>
              <a:rPr lang="ru-RU" sz="2000" dirty="0" smtClean="0"/>
              <a:t> – область, земля вокруг города </a:t>
            </a:r>
          </a:p>
          <a:p>
            <a:pPr>
              <a:buNone/>
            </a:pPr>
            <a:endParaRPr lang="ru-RU" sz="2000" b="1" kern="1200" dirty="0" smtClean="0">
              <a:solidFill>
                <a:srgbClr val="0000CC"/>
              </a:solidFill>
              <a:latin typeface="Arial" charset="0"/>
              <a:cs typeface="Arial" charset="0"/>
              <a:sym typeface="Webdings" pitchFamily="18" charset="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50000"/>
            </a:pPr>
            <a:r>
              <a:rPr lang="ru-RU" sz="2000" b="1" kern="1200" dirty="0" smtClean="0">
                <a:solidFill>
                  <a:srgbClr val="0000CC"/>
                </a:solidFill>
                <a:latin typeface="Arial" charset="0"/>
                <a:cs typeface="Arial" charset="0"/>
                <a:sym typeface="Webdings" pitchFamily="18" charset="2"/>
              </a:rPr>
              <a:t>пространство с определёнными границами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50000"/>
            </a:pPr>
            <a:endParaRPr lang="ru-RU" sz="2000" b="1" kern="1200" dirty="0" smtClean="0">
              <a:solidFill>
                <a:srgbClr val="0000CC"/>
              </a:solidFill>
              <a:latin typeface="Arial" charset="0"/>
              <a:cs typeface="Arial" charset="0"/>
              <a:sym typeface="Webdings" pitchFamily="18" charset="2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50000"/>
            </a:pPr>
            <a:r>
              <a:rPr lang="ru-RU" sz="2000" b="1" kern="1200" dirty="0" smtClean="0">
                <a:solidFill>
                  <a:srgbClr val="0000CC"/>
                </a:solidFill>
                <a:latin typeface="Arial" charset="0"/>
                <a:cs typeface="Arial" charset="0"/>
                <a:sym typeface="Webdings" pitchFamily="18" charset="2"/>
              </a:rPr>
              <a:t>земельное пространство, на которое распространяется юрисдикция государства или административной единицы (территориального образования) в его составе</a:t>
            </a:r>
            <a:endParaRPr lang="ru-RU" sz="2000" b="1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50000"/>
            </a:pPr>
            <a:endParaRPr lang="ru-RU" sz="2000" b="1" dirty="0" smtClean="0">
              <a:solidFill>
                <a:srgbClr val="000066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908720"/>
            <a:ext cx="87852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</a:pPr>
            <a:r>
              <a:rPr lang="ru-RU" sz="2400" b="1" dirty="0" smtClean="0">
                <a:solidFill>
                  <a:srgbClr val="FF0000"/>
                </a:solidFill>
              </a:rPr>
              <a:t>Что значит "развитие территории"?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</a:pPr>
            <a:r>
              <a:rPr lang="ru-RU" sz="2400" b="1" dirty="0" smtClean="0">
                <a:solidFill>
                  <a:srgbClr val="FF0000"/>
                </a:solidFill>
              </a:rPr>
              <a:t>Как управлять территориальным развитием?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50000"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ТЕРРИТОРИАЛЬНОЕ РАЗВИТИЕ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 build="p" autoUpdateAnimBg="0"/>
      <p:bldP spid="4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SzPct val="150000"/>
              <a:defRPr/>
            </a:pPr>
            <a:r>
              <a:rPr lang="ru-RU" sz="2400" b="1" kern="1200" dirty="0" smtClean="0">
                <a:solidFill>
                  <a:schemeClr val="bg1"/>
                </a:solidFill>
              </a:rPr>
              <a:t>УСЛОВИЯ ЭКОНОМИЧЕСКОГО РАЗВИТИЯ  ТЕРРИТОРИИ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00CC"/>
                </a:solidFill>
              </a:rPr>
              <a:t>Предпринимательский климат</a:t>
            </a:r>
          </a:p>
          <a:p>
            <a:pPr marL="80645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8000"/>
                </a:solidFill>
              </a:rPr>
              <a:t>условия для деятельности существующих предприятий </a:t>
            </a:r>
          </a:p>
          <a:p>
            <a:pPr marL="80645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00CC"/>
                </a:solidFill>
              </a:rPr>
              <a:t>Инвестиционный климат </a:t>
            </a:r>
          </a:p>
          <a:p>
            <a:pPr marL="804863" indent="1588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rgbClr val="008000"/>
                </a:solidFill>
              </a:rPr>
              <a:t>условия для создания и привлечения новых предприятий </a:t>
            </a:r>
          </a:p>
          <a:p>
            <a:pPr marL="804863" indent="1588" eaLnBrk="1" hangingPunct="1">
              <a:lnSpc>
                <a:spcPct val="90000"/>
              </a:lnSpc>
              <a:buNone/>
              <a:defRPr/>
            </a:pPr>
            <a:endParaRPr lang="ru-RU" sz="2400" b="1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00CC"/>
                </a:solidFill>
              </a:rPr>
              <a:t>Межмуниципальное сотрудничество</a:t>
            </a:r>
          </a:p>
          <a:p>
            <a:pPr marL="804863" indent="1588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>
                <a:solidFill>
                  <a:srgbClr val="008000"/>
                </a:solidFill>
              </a:rPr>
              <a:t>условия для развития территории, а не муниципальных образований</a:t>
            </a:r>
          </a:p>
          <a:p>
            <a:pPr marL="80645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Скругленный прямоугольник 72"/>
          <p:cNvSpPr/>
          <p:nvPr/>
        </p:nvSpPr>
        <p:spPr>
          <a:xfrm>
            <a:off x="3924300" y="2997200"/>
            <a:ext cx="1439863" cy="792163"/>
          </a:xfrm>
          <a:prstGeom prst="roundRect">
            <a:avLst>
              <a:gd name="adj" fmla="val 35138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868988" y="2997200"/>
            <a:ext cx="1439862" cy="792163"/>
          </a:xfrm>
          <a:prstGeom prst="roundRect">
            <a:avLst>
              <a:gd name="adj" fmla="val 35138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906588" y="2997200"/>
            <a:ext cx="1441450" cy="792163"/>
          </a:xfrm>
          <a:prstGeom prst="roundRect">
            <a:avLst>
              <a:gd name="adj" fmla="val 35138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-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79160" tIns="720498" rIns="539580" bIns="720498" anchor="ctr">
            <a:spAutoFit/>
          </a:bodyPr>
          <a:lstStyle/>
          <a:p>
            <a:endParaRPr lang="en-US"/>
          </a:p>
        </p:txBody>
      </p:sp>
      <p:sp>
        <p:nvSpPr>
          <p:cNvPr id="21510" name="Rectangle 201"/>
          <p:cNvSpPr>
            <a:spLocks noChangeArrowheads="1"/>
          </p:cNvSpPr>
          <p:nvPr/>
        </p:nvSpPr>
        <p:spPr bwMode="auto">
          <a:xfrm>
            <a:off x="0" y="6927850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/>
          </a:p>
        </p:txBody>
      </p:sp>
      <p:sp>
        <p:nvSpPr>
          <p:cNvPr id="6" name="Овал 5"/>
          <p:cNvSpPr/>
          <p:nvPr/>
        </p:nvSpPr>
        <p:spPr bwMode="auto">
          <a:xfrm>
            <a:off x="1836738" y="4725988"/>
            <a:ext cx="865187" cy="792162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 bwMode="auto">
          <a:xfrm>
            <a:off x="2916238" y="5084763"/>
            <a:ext cx="865187" cy="792162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 bwMode="auto">
          <a:xfrm>
            <a:off x="3924300" y="4581525"/>
            <a:ext cx="865188" cy="792163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 bwMode="auto">
          <a:xfrm>
            <a:off x="5005388" y="5013325"/>
            <a:ext cx="865187" cy="792163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 bwMode="auto">
          <a:xfrm>
            <a:off x="6732588" y="5084763"/>
            <a:ext cx="865187" cy="792162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60" name="TextBox 70"/>
          <p:cNvSpPr txBox="1">
            <a:spLocks noChangeArrowheads="1"/>
          </p:cNvSpPr>
          <p:nvPr/>
        </p:nvSpPr>
        <p:spPr bwMode="auto">
          <a:xfrm>
            <a:off x="2268538" y="3213100"/>
            <a:ext cx="4824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РЕСПУБЛИКАНСКИЕ  ПРОГРАММЫ</a:t>
            </a:r>
          </a:p>
        </p:txBody>
      </p:sp>
      <p:sp>
        <p:nvSpPr>
          <p:cNvPr id="94" name="Дуга 93"/>
          <p:cNvSpPr/>
          <p:nvPr/>
        </p:nvSpPr>
        <p:spPr>
          <a:xfrm rot="13005054">
            <a:off x="2490788" y="3494088"/>
            <a:ext cx="1150937" cy="1368425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Дуга 94"/>
          <p:cNvSpPr/>
          <p:nvPr/>
        </p:nvSpPr>
        <p:spPr>
          <a:xfrm rot="13216191">
            <a:off x="4445000" y="3495675"/>
            <a:ext cx="1152525" cy="1366838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7" name="Дуга 96"/>
          <p:cNvSpPr/>
          <p:nvPr/>
        </p:nvSpPr>
        <p:spPr>
          <a:xfrm rot="13565290">
            <a:off x="6256338" y="3706813"/>
            <a:ext cx="1152525" cy="1368425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64" name="TextBox 102"/>
          <p:cNvSpPr txBox="1">
            <a:spLocks noChangeArrowheads="1"/>
          </p:cNvSpPr>
          <p:nvPr/>
        </p:nvSpPr>
        <p:spPr bwMode="auto">
          <a:xfrm rot="-5400000">
            <a:off x="-103981" y="3207544"/>
            <a:ext cx="2663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FF0000"/>
                </a:solidFill>
              </a:rPr>
              <a:t>СОГЛАСОВАННОСТЬ</a:t>
            </a:r>
          </a:p>
        </p:txBody>
      </p:sp>
      <p:sp>
        <p:nvSpPr>
          <p:cNvPr id="51" name="Дуга 50"/>
          <p:cNvSpPr/>
          <p:nvPr/>
        </p:nvSpPr>
        <p:spPr>
          <a:xfrm rot="19696083">
            <a:off x="2244725" y="4881563"/>
            <a:ext cx="1260475" cy="1366837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Дуга 51"/>
          <p:cNvSpPr/>
          <p:nvPr/>
        </p:nvSpPr>
        <p:spPr>
          <a:xfrm rot="20001686">
            <a:off x="4306888" y="4791075"/>
            <a:ext cx="1260475" cy="1366838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Дуга 52"/>
          <p:cNvSpPr/>
          <p:nvPr/>
        </p:nvSpPr>
        <p:spPr>
          <a:xfrm rot="18957973">
            <a:off x="5599113" y="4900613"/>
            <a:ext cx="1403350" cy="1657350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150000"/>
              <a:defRPr/>
            </a:pPr>
            <a:r>
              <a:rPr 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ГОСУДАРСТВЕННЫЕ ИНВЕСТИЦИИ</a:t>
            </a:r>
          </a:p>
        </p:txBody>
      </p:sp>
      <p:sp>
        <p:nvSpPr>
          <p:cNvPr id="27669" name="TextBox 70"/>
          <p:cNvSpPr txBox="1">
            <a:spLocks noChangeArrowheads="1"/>
          </p:cNvSpPr>
          <p:nvPr/>
        </p:nvSpPr>
        <p:spPr bwMode="auto">
          <a:xfrm>
            <a:off x="1692275" y="5373688"/>
            <a:ext cx="5903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МУНИЦИПАЛЬНЫЕ  ПРОГРАММЫ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851275" y="1125538"/>
            <a:ext cx="1439863" cy="790575"/>
          </a:xfrm>
          <a:prstGeom prst="roundRect">
            <a:avLst>
              <a:gd name="adj" fmla="val 35138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795963" y="1125538"/>
            <a:ext cx="1439862" cy="790575"/>
          </a:xfrm>
          <a:prstGeom prst="roundRect">
            <a:avLst>
              <a:gd name="adj" fmla="val 35138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833563" y="1125538"/>
            <a:ext cx="1441450" cy="790575"/>
          </a:xfrm>
          <a:prstGeom prst="roundRect">
            <a:avLst>
              <a:gd name="adj" fmla="val 35138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73" name="TextBox 70"/>
          <p:cNvSpPr txBox="1">
            <a:spLocks noChangeArrowheads="1"/>
          </p:cNvSpPr>
          <p:nvPr/>
        </p:nvSpPr>
        <p:spPr bwMode="auto">
          <a:xfrm>
            <a:off x="2195513" y="1341438"/>
            <a:ext cx="4826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ФЕДЕРАЛЬНЫЕ  ПРОГРАММЫ</a:t>
            </a:r>
          </a:p>
        </p:txBody>
      </p:sp>
      <p:sp>
        <p:nvSpPr>
          <p:cNvPr id="63" name="Дуга 62"/>
          <p:cNvSpPr/>
          <p:nvPr/>
        </p:nvSpPr>
        <p:spPr>
          <a:xfrm rot="13058811">
            <a:off x="2422525" y="1693863"/>
            <a:ext cx="1150938" cy="1368425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Дуга 63"/>
          <p:cNvSpPr/>
          <p:nvPr/>
        </p:nvSpPr>
        <p:spPr>
          <a:xfrm rot="13058811">
            <a:off x="4510088" y="1693863"/>
            <a:ext cx="1150937" cy="1368425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Дуга 64"/>
          <p:cNvSpPr/>
          <p:nvPr/>
        </p:nvSpPr>
        <p:spPr>
          <a:xfrm rot="13058811">
            <a:off x="6526213" y="1693863"/>
            <a:ext cx="1150937" cy="1368425"/>
          </a:xfrm>
          <a:prstGeom prst="arc">
            <a:avLst/>
          </a:prstGeom>
          <a:ln w="1905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2" grpId="0" animBg="1"/>
      <p:bldP spid="6" grpId="0" animBg="1"/>
      <p:bldP spid="10" grpId="0" animBg="1"/>
      <p:bldP spid="13" grpId="0" animBg="1"/>
      <p:bldP spid="16" grpId="0" animBg="1"/>
      <p:bldP spid="22" grpId="0" animBg="1"/>
      <p:bldP spid="27660" grpId="0"/>
      <p:bldP spid="27664" grpId="0"/>
      <p:bldP spid="57" grpId="0" animBg="1"/>
      <p:bldP spid="27669" grpId="0"/>
      <p:bldP spid="59" grpId="0" animBg="1"/>
      <p:bldP spid="60" grpId="0" animBg="1"/>
      <p:bldP spid="61" grpId="0" animBg="1"/>
      <p:bldP spid="276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/>
          <a:lstStyle/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Стратегия развития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Концепции и основные направления развития отраслей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План мероприятий по реализации Стратегии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Схема развития и размещения производительных сил 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Схема территориального планирования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План реализации схемы территориального планирования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Финансовый план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Прогноз социально-экономического развития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Долгосрочные целевые программы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Планы мероприятий по отдельным направлениям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Доклад Главы Республики Президенту РФ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Доклады о результатах и основных направлениях деятельности субъектов бюджетного планирования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Доклады глав местных администраций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08719"/>
          </a:xfr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SzPct val="150000"/>
              <a:defRPr/>
            </a:pPr>
            <a:r>
              <a:rPr lang="ru-RU" sz="2400" b="1" kern="1200" dirty="0" smtClean="0">
                <a:solidFill>
                  <a:schemeClr val="bg1"/>
                </a:solidFill>
              </a:rPr>
              <a:t>СИСТЕМА СТРАТЕГИЧЕСКОГО ПЛАНИРОВАНИЯ В РЕСПУБЛИКЕ КОМИ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150000"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ПОТЕНЦИАЛ ТЕРРИТОРИИ</a:t>
            </a:r>
            <a:endParaRPr lang="ru-RU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 cstate="print"/>
          <a:srcRect t="10272" r="39176" b="12120"/>
          <a:stretch>
            <a:fillRect/>
          </a:stretch>
        </p:blipFill>
        <p:spPr bwMode="auto">
          <a:xfrm>
            <a:off x="1168564" y="548681"/>
            <a:ext cx="6499780" cy="631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561976"/>
          </a:xfr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SzPct val="150000"/>
              <a:defRPr/>
            </a:pPr>
            <a:r>
              <a:rPr lang="ru-RU" sz="2400" b="1" kern="1200" dirty="0" smtClean="0">
                <a:solidFill>
                  <a:schemeClr val="bg1"/>
                </a:solidFill>
              </a:rPr>
              <a:t>БИЗНЕС-КЛАСТЕР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9838"/>
            <a:ext cx="8229600" cy="3125787"/>
          </a:xfrm>
          <a:solidFill>
            <a:schemeClr val="accent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 Группа расположенных на территории поселения или вблизи его взаимосвязанных предприятий и организаций, взаимодополняющих и усиливающих конкурентные преимущества друг друга.</a:t>
            </a:r>
            <a:r>
              <a:rPr lang="ru-RU" dirty="0" smtClean="0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4797425"/>
            <a:ext cx="8064500" cy="122396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buClr>
                <a:schemeClr val="tx1"/>
              </a:buClr>
              <a:buSzPct val="150000"/>
              <a:defRPr/>
            </a:pPr>
            <a:r>
              <a:rPr lang="ru-RU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Кластер муниципального уровня</a:t>
            </a:r>
          </a:p>
          <a:p>
            <a:pPr algn="ctr" eaLnBrk="0" hangingPunct="0">
              <a:spcBef>
                <a:spcPct val="50000"/>
              </a:spcBef>
              <a:buClr>
                <a:schemeClr val="tx1"/>
              </a:buClr>
              <a:buSzPct val="150000"/>
              <a:defRPr/>
            </a:pPr>
            <a:r>
              <a:rPr lang="ru-RU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Межмуниципальный кластер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26627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539751"/>
          </a:xfr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tx1"/>
              </a:buClr>
              <a:buSzPct val="150000"/>
              <a:defRPr/>
            </a:pPr>
            <a:r>
              <a:rPr lang="ru-RU" sz="2400" b="1" kern="1200" dirty="0" smtClean="0">
                <a:solidFill>
                  <a:schemeClr val="bg1"/>
                </a:solidFill>
              </a:rPr>
              <a:t>КОНКУРЕНТНЫЙ КЛАСТЕР «СУЗДАЛЬСКИЙ МЕД»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5588" y="25161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ПТУ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9388" y="4292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лекарств.</a:t>
            </a:r>
          </a:p>
          <a:p>
            <a:pPr algn="ctr"/>
            <a:r>
              <a:rPr lang="ru-RU" b="1">
                <a:latin typeface="Tahoma" pitchFamily="34" charset="0"/>
              </a:rPr>
              <a:t>травы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79388" y="52070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реклама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89188" y="51831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транспорт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46588" y="51831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пленка-тара</a:t>
            </a:r>
          </a:p>
          <a:p>
            <a:pPr algn="ctr"/>
            <a:r>
              <a:rPr lang="ru-RU" b="1">
                <a:latin typeface="Tahoma" pitchFamily="34" charset="0"/>
              </a:rPr>
              <a:t>(хим.завод)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656388" y="51069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стеклозаводы</a:t>
            </a:r>
            <a:r>
              <a:rPr lang="ru-RU">
                <a:latin typeface="Tahoma" pitchFamily="34" charset="0"/>
              </a:rPr>
              <a:t> 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522788" y="16017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рестораны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32588" y="41163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тур.выставки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732588" y="32019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поставки в </a:t>
            </a:r>
          </a:p>
          <a:p>
            <a:pPr algn="ctr"/>
            <a:r>
              <a:rPr lang="ru-RU" b="1">
                <a:latin typeface="Tahoma" pitchFamily="34" charset="0"/>
              </a:rPr>
              <a:t>регионы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732588" y="23637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дегустац. зал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732588" y="15255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магазины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303588" y="2744788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Tahoma" pitchFamily="34" charset="0"/>
              </a:rPr>
              <a:t>медовуха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55588" y="34305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гречиха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331788" y="16017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пасеки - мед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2465388" y="1601788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ahoma" pitchFamily="34" charset="0"/>
              </a:rPr>
              <a:t>завод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160588" y="19065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3760788" y="2211388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5132388" y="2211388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5132388" y="2135188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5132388" y="2744788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5132388" y="3354388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5208588" y="3354388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V="1">
            <a:off x="1093788" y="22113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V="1">
            <a:off x="1093788" y="2211388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V="1">
            <a:off x="2541588" y="2211388"/>
            <a:ext cx="762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008188" y="4573588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2008188" y="4573588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V="1">
            <a:off x="3303588" y="45735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 flipV="1">
            <a:off x="5284788" y="457358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H="1" flipV="1">
            <a:off x="6046788" y="4573588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179388" y="1854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179388" y="185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179388" y="375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5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000"/>
                            </p:stCondLst>
                            <p:childTnLst>
                              <p:par>
                                <p:cTn id="1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00"/>
                            </p:stCondLst>
                            <p:childTnLst>
                              <p:par>
                                <p:cTn id="1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5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000"/>
                            </p:stCondLst>
                            <p:childTnLst>
                              <p:par>
                                <p:cTn id="1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9500"/>
                            </p:stCondLst>
                            <p:childTnLst>
                              <p:par>
                                <p:cTn id="1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7651" grpId="0" animBg="1"/>
      <p:bldP spid="27652" grpId="0" animBg="1"/>
      <p:bldP spid="27653" grpId="0" animBg="1"/>
      <p:bldP spid="27654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  <p:bldP spid="27673" grpId="0" animBg="1"/>
      <p:bldP spid="27674" grpId="0" animBg="1"/>
      <p:bldP spid="27675" grpId="0" animBg="1"/>
      <p:bldP spid="27676" grpId="0" animBg="1"/>
      <p:bldP spid="27677" grpId="0" animBg="1"/>
      <p:bldP spid="27678" grpId="0" animBg="1"/>
      <p:bldP spid="27679" grpId="0" animBg="1"/>
      <p:bldP spid="27680" grpId="0" animBg="1"/>
      <p:bldP spid="27681" grpId="0" animBg="1"/>
      <p:bldP spid="27682" grpId="0" animBg="1"/>
      <p:bldP spid="276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150000"/>
              <a:defRPr/>
            </a:pPr>
            <a:r>
              <a:rPr 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ИНСТРУМЕНТЫ ИНВЕСТИЦИОННОГО РАЗВИТИЯ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388" y="692150"/>
            <a:ext cx="87137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8938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</a:pPr>
            <a:r>
              <a:rPr lang="ru-RU" sz="2000" b="1" dirty="0">
                <a:solidFill>
                  <a:srgbClr val="0000FF"/>
                </a:solidFill>
              </a:rPr>
              <a:t>нормативно-правовая база</a:t>
            </a:r>
          </a:p>
          <a:p>
            <a:pPr marL="388938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</a:pPr>
            <a:r>
              <a:rPr lang="ru-RU" sz="2000" b="1" dirty="0">
                <a:solidFill>
                  <a:srgbClr val="0000FF"/>
                </a:solidFill>
              </a:rPr>
              <a:t>целевые программы</a:t>
            </a:r>
          </a:p>
          <a:p>
            <a:pPr marL="388938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</a:pPr>
            <a:r>
              <a:rPr lang="ru-RU" sz="2000" b="1" dirty="0">
                <a:solidFill>
                  <a:srgbClr val="0000FF"/>
                </a:solidFill>
              </a:rPr>
              <a:t>подготовка инвестиционных площадок</a:t>
            </a:r>
          </a:p>
          <a:p>
            <a:pPr marL="388938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</a:pPr>
            <a:r>
              <a:rPr lang="ru-RU" sz="2000" b="1" dirty="0">
                <a:solidFill>
                  <a:srgbClr val="0000FF"/>
                </a:solidFill>
              </a:rPr>
              <a:t>стимулирование бизнеса</a:t>
            </a:r>
          </a:p>
          <a:p>
            <a:pPr marL="388938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</a:pPr>
            <a:r>
              <a:rPr lang="ru-RU" sz="2000" b="1" dirty="0">
                <a:solidFill>
                  <a:srgbClr val="0000FF"/>
                </a:solidFill>
              </a:rPr>
              <a:t>развитие инфраструктуры</a:t>
            </a:r>
          </a:p>
        </p:txBody>
      </p:sp>
      <p:sp>
        <p:nvSpPr>
          <p:cNvPr id="25604" name="TextBox 123"/>
          <p:cNvSpPr txBox="1">
            <a:spLocks noChangeArrowheads="1"/>
          </p:cNvSpPr>
          <p:nvPr/>
        </p:nvSpPr>
        <p:spPr bwMode="auto">
          <a:xfrm>
            <a:off x="179388" y="2927350"/>
            <a:ext cx="87852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ключевым фактором, определяющим инвестиционную привлекательность муниципальных </a:t>
            </a:r>
            <a:r>
              <a:rPr lang="ru-RU" sz="2000" b="1" dirty="0" smtClean="0">
                <a:solidFill>
                  <a:srgbClr val="FF0000"/>
                </a:solidFill>
              </a:rPr>
              <a:t>образований, </a:t>
            </a:r>
            <a:r>
              <a:rPr lang="ru-RU" sz="2000" b="1" dirty="0">
                <a:solidFill>
                  <a:srgbClr val="FF0000"/>
                </a:solidFill>
              </a:rPr>
              <a:t>становится </a:t>
            </a:r>
            <a:r>
              <a:rPr lang="ru-RU" sz="2400" b="1" dirty="0">
                <a:solidFill>
                  <a:srgbClr val="FF0000"/>
                </a:solidFill>
              </a:rPr>
              <a:t>КАЧЕСТВО ЖИЗНИ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388" y="4221163"/>
            <a:ext cx="87137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8938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ru-RU" sz="2000" b="1" dirty="0">
                <a:solidFill>
                  <a:srgbClr val="0000FF"/>
                </a:solidFill>
              </a:rPr>
              <a:t>управление развитием</a:t>
            </a:r>
          </a:p>
          <a:p>
            <a:pPr marL="809625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ru-RU" sz="2000" b="1" dirty="0">
                <a:solidFill>
                  <a:srgbClr val="0000FF"/>
                </a:solidFill>
              </a:rPr>
              <a:t>формирование стратегических показателей/ индикаторов</a:t>
            </a:r>
          </a:p>
          <a:p>
            <a:pPr marL="809625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ru-RU" sz="2000" b="1" dirty="0">
                <a:solidFill>
                  <a:srgbClr val="0000FF"/>
                </a:solidFill>
              </a:rPr>
              <a:t>мониторинг развития</a:t>
            </a:r>
          </a:p>
          <a:p>
            <a:pPr marL="809625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ru-RU" sz="2000" b="1" dirty="0">
                <a:solidFill>
                  <a:srgbClr val="0000FF"/>
                </a:solidFill>
              </a:rPr>
              <a:t>оптимизация бюджетных расходов</a:t>
            </a:r>
          </a:p>
          <a:p>
            <a:pPr marL="809625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ru-RU" sz="2000" b="1" dirty="0">
                <a:solidFill>
                  <a:srgbClr val="0000FF"/>
                </a:solidFill>
              </a:rPr>
              <a:t>межмуниципальные проекты </a:t>
            </a:r>
          </a:p>
          <a:p>
            <a:pPr marL="809625" indent="-388938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ru-RU" sz="2000" b="1" dirty="0">
                <a:solidFill>
                  <a:srgbClr val="0000FF"/>
                </a:solidFill>
              </a:rPr>
              <a:t>участие в республиканских и федеральных проектах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utoUpdateAnimBg="0"/>
      <p:bldP spid="25604" grpId="0"/>
      <p:bldP spid="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FF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</a:rPr>
              <a:t>управление качеством (У. Шухарт, 1920-е)</a:t>
            </a:r>
          </a:p>
          <a:p>
            <a:pPr marL="177800" indent="-177800">
              <a:buClr>
                <a:srgbClr val="FF0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</a:rPr>
              <a:t>качество жизни (Д. Гэлбрейт, 1960-е)</a:t>
            </a:r>
          </a:p>
          <a:p>
            <a:pPr marL="355600" indent="1588"/>
            <a:r>
              <a:rPr lang="ru-RU" sz="2000" b="1" dirty="0" smtClean="0">
                <a:solidFill>
                  <a:srgbClr val="00B050"/>
                </a:solidFill>
              </a:rPr>
              <a:t>"Цели американского общества не могут быть измерены размером наших банковских депозитов. Они могут быть измерены качеством жизни наших людей" (Л. Джонсон, 1964)</a:t>
            </a:r>
          </a:p>
          <a:p>
            <a:pPr marL="355600" indent="1588"/>
            <a:endParaRPr lang="ru-RU" sz="2000" b="1" dirty="0" smtClean="0">
              <a:solidFill>
                <a:srgbClr val="00B050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США:</a:t>
            </a:r>
            <a:r>
              <a:rPr lang="ru-RU" sz="2000" b="1" dirty="0" smtClean="0">
                <a:solidFill>
                  <a:srgbClr val="0000FF"/>
                </a:solidFill>
              </a:rPr>
              <a:t> система социальных показателей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СССР:</a:t>
            </a:r>
            <a:r>
              <a:rPr lang="ru-RU" sz="2000" b="1" dirty="0" smtClean="0">
                <a:solidFill>
                  <a:srgbClr val="0000FF"/>
                </a:solidFill>
              </a:rPr>
              <a:t> образ и уровень жизни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Американская конференция мэров: </a:t>
            </a:r>
            <a:r>
              <a:rPr lang="ru-RU" sz="2000" b="1" dirty="0" smtClean="0">
                <a:solidFill>
                  <a:srgbClr val="0000FF"/>
                </a:solidFill>
              </a:rPr>
              <a:t>программа стимулирования повышения качества жизни в городах (1979)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ПРООН:</a:t>
            </a:r>
            <a:r>
              <a:rPr lang="ru-RU" sz="2000" b="1" dirty="0" smtClean="0">
                <a:solidFill>
                  <a:srgbClr val="0000FF"/>
                </a:solidFill>
              </a:rPr>
              <a:t> индекс развития человеческого потенциала (1990)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Города Новой Зеландии: </a:t>
            </a:r>
            <a:r>
              <a:rPr lang="ru-RU" sz="2000" b="1" dirty="0" smtClean="0">
                <a:solidFill>
                  <a:srgbClr val="0000FF"/>
                </a:solidFill>
              </a:rPr>
              <a:t>Проект "Качество жизни городов Новой Зеландии" (1999)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Программа "Индикаторы мирового города": </a:t>
            </a:r>
            <a:r>
              <a:rPr lang="ru-RU" sz="2000" b="1" dirty="0" smtClean="0">
                <a:solidFill>
                  <a:srgbClr val="0000FF"/>
                </a:solidFill>
              </a:rPr>
              <a:t>оценка городских услуг и качества жизни (2000)</a:t>
            </a:r>
          </a:p>
          <a:p>
            <a:pPr marL="177800" indent="-177800">
              <a:buFont typeface="Arial" pitchFamily="34" charset="0"/>
              <a:buChar char="•"/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Рейтинги городов</a:t>
            </a:r>
          </a:p>
          <a:p>
            <a:pPr marL="355600"/>
            <a:r>
              <a:rPr lang="ru-RU" sz="2000" b="1" dirty="0" smtClean="0">
                <a:solidFill>
                  <a:srgbClr val="0000FF"/>
                </a:solidFill>
              </a:rPr>
              <a:t>Глобальные города/ </a:t>
            </a:r>
            <a:r>
              <a:rPr lang="en-US" sz="2000" b="1" dirty="0" smtClean="0">
                <a:solidFill>
                  <a:srgbClr val="0000FF"/>
                </a:solidFill>
              </a:rPr>
              <a:t>Globalization and World Cities 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marL="355600"/>
            <a:r>
              <a:rPr lang="ru-RU" sz="2000" b="1" dirty="0" smtClean="0">
                <a:solidFill>
                  <a:srgbClr val="0000FF"/>
                </a:solidFill>
              </a:rPr>
              <a:t>Города возможностей/ </a:t>
            </a:r>
            <a:r>
              <a:rPr lang="en-US" sz="2000" b="1" dirty="0" err="1" smtClean="0">
                <a:solidFill>
                  <a:srgbClr val="0000FF"/>
                </a:solidFill>
              </a:rPr>
              <a:t>PriceWaterHouseCoopers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355600"/>
            <a:r>
              <a:rPr lang="ru-RU" sz="2000" b="1" dirty="0" smtClean="0">
                <a:solidFill>
                  <a:srgbClr val="0000FF"/>
                </a:solidFill>
              </a:rPr>
              <a:t>Города для жизни</a:t>
            </a:r>
            <a:r>
              <a:rPr lang="en-GB" sz="2000" b="1" dirty="0" smtClean="0">
                <a:solidFill>
                  <a:srgbClr val="0000FF"/>
                </a:solidFill>
              </a:rPr>
              <a:t>/ Economist Intelligence Unit 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marL="355600"/>
            <a:r>
              <a:rPr lang="ru-RU" sz="2000" b="1" dirty="0" smtClean="0">
                <a:solidFill>
                  <a:srgbClr val="0000FF"/>
                </a:solidFill>
              </a:rPr>
              <a:t>Качество и удобство жизни/ </a:t>
            </a:r>
            <a:r>
              <a:rPr lang="en-US" sz="2000" b="1" dirty="0" smtClean="0">
                <a:solidFill>
                  <a:srgbClr val="0000FF"/>
                </a:solidFill>
              </a:rPr>
              <a:t>Mercer Human Research</a:t>
            </a:r>
            <a:endParaRPr lang="ru-RU" sz="20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63277"/>
            <a:ext cx="4680520" cy="4525963"/>
          </a:xfrm>
        </p:spPr>
        <p:txBody>
          <a:bodyPr/>
          <a:lstStyle/>
          <a:p>
            <a:pPr>
              <a:buNone/>
            </a:pPr>
            <a:r>
              <a:rPr lang="ru-RU" sz="2000" b="1" kern="1200" dirty="0" smtClean="0">
                <a:solidFill>
                  <a:srgbClr val="FF0000"/>
                </a:solidFill>
              </a:rPr>
              <a:t>ООН (1961)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здоровье</a:t>
            </a:r>
            <a:r>
              <a:rPr lang="ru-RU" sz="2000" b="1" kern="1200" dirty="0" smtClean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потребление продуктов питания 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образование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занятость 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условия труда 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жилищные условия 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социальное обеспечение 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одежда 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рекреация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свободное время</a:t>
            </a:r>
          </a:p>
          <a:p>
            <a:pPr lvl="0"/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права человека</a:t>
            </a:r>
            <a:endParaRPr lang="ru-RU" sz="2000" b="1" kern="1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476671"/>
          </a:xfr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SzPct val="150000"/>
              <a:defRPr/>
            </a:pPr>
            <a:r>
              <a:rPr lang="ru-RU" sz="2400" b="1" kern="1200" dirty="0" smtClean="0">
                <a:solidFill>
                  <a:schemeClr val="bg1"/>
                </a:solidFill>
              </a:rPr>
              <a:t>КАЧЕСТВО ЖИЗНИ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932040" y="1063277"/>
            <a:ext cx="40324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Индекс развития человеческого потенциала (ИРЧП)/ ООН (1990)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000" b="1" dirty="0" smtClean="0">
                <a:solidFill>
                  <a:srgbClr val="0000FF"/>
                </a:solidFill>
              </a:rPr>
              <a:t>ожидаемая продолжительность жизни 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ru-RU" sz="2000" b="1" dirty="0" smtClean="0">
                <a:solidFill>
                  <a:srgbClr val="0000FF"/>
                </a:solidFill>
              </a:rPr>
              <a:t>уровень грамотности </a:t>
            </a:r>
          </a:p>
          <a:p>
            <a:pPr marL="273050" lvl="0" algn="r" eaLnBrk="0" hangingPunct="0">
              <a:spcBef>
                <a:spcPct val="20000"/>
              </a:spcBef>
            </a:pPr>
            <a:r>
              <a:rPr lang="ru-RU" b="1" i="1" dirty="0" smtClean="0">
                <a:solidFill>
                  <a:srgbClr val="0000FF"/>
                </a:solidFill>
              </a:rPr>
              <a:t>среднее количество лет, потраченных на обучение, и ожидаемая продолжительность обучения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000" b="1" dirty="0" smtClean="0">
                <a:solidFill>
                  <a:srgbClr val="0000FF"/>
                </a:solidFill>
              </a:rPr>
              <a:t>уровень жизни </a:t>
            </a:r>
          </a:p>
          <a:p>
            <a:pPr marL="355600" marR="0" lvl="0" indent="-698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b="1" i="1" dirty="0" smtClean="0">
                <a:solidFill>
                  <a:srgbClr val="0000FF"/>
                </a:solidFill>
              </a:rPr>
              <a:t>ВНД на душу населения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Торгн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7374" y="-1"/>
            <a:ext cx="5276914" cy="6740059"/>
          </a:xfrm>
          <a:prstGeom prst="rect">
            <a:avLst/>
          </a:prstGeo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Индикаторы качества жизни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n-US" sz="2000" b="1" dirty="0" smtClean="0">
                <a:solidFill>
                  <a:srgbClr val="0000FF"/>
                </a:solidFill>
              </a:rPr>
              <a:t>Economist Intelligence Unit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ru-RU" sz="2000" dirty="0" smtClean="0"/>
              <a:t>стабильность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ru-RU" sz="2000" dirty="0" smtClean="0"/>
              <a:t>здоровье и здравоохранение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ru-RU" sz="2000" dirty="0" smtClean="0"/>
              <a:t>культура и среда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ru-RU" sz="2000" dirty="0" smtClean="0"/>
              <a:t>образование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ru-RU" sz="2000" dirty="0" smtClean="0"/>
              <a:t>инфраструктура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ru-RU" sz="2000" b="1" dirty="0" smtClean="0">
                <a:solidFill>
                  <a:srgbClr val="0000FF"/>
                </a:solidFill>
              </a:rPr>
              <a:t>Мосгорстат (уровень жизни)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денежные доходы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расходы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покупательная способность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прожиточный минимум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потребление основных продуктов питания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правонарушения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3573016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ru-RU" sz="2000" b="1" dirty="0" smtClean="0">
                <a:solidFill>
                  <a:srgbClr val="0000FF"/>
                </a:solidFill>
              </a:rPr>
              <a:t>Годовой отчет мера Нью-Йорка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чистота улиц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подача воды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ремонт выбоин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доступность парков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работа лифтов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уровень шума 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uiExpand="1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Индикаторы качества жизни</a:t>
            </a:r>
            <a:br>
              <a:rPr lang="ru-RU" sz="3200" b="1" dirty="0" smtClean="0"/>
            </a:br>
            <a:r>
              <a:rPr lang="ru-RU" sz="3200" b="1" dirty="0" smtClean="0"/>
              <a:t>Здравоохранение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7152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en-US" sz="2000" b="1" dirty="0" smtClean="0">
                <a:solidFill>
                  <a:srgbClr val="0000FF"/>
                </a:solidFill>
              </a:rPr>
              <a:t>Economist Intelligence Unit</a:t>
            </a:r>
            <a:endParaRPr lang="ru-RU" sz="2000" b="1" dirty="0" smtClean="0">
              <a:solidFill>
                <a:srgbClr val="0000FF"/>
              </a:solidFill>
            </a:endParaRPr>
          </a:p>
          <a:p>
            <a:pPr marL="182563" indent="-182563"/>
            <a:r>
              <a:rPr lang="ru-RU" sz="2000" b="1" dirty="0" smtClean="0">
                <a:solidFill>
                  <a:srgbClr val="0000FF"/>
                </a:solidFill>
              </a:rPr>
              <a:t>(здоровье и здравоохранение)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медикаменты и услуги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инфекционные заболевания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канализация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утилизация отходов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загрязнение воздуха</a:t>
            </a: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992" y="3717032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ru-RU" sz="2000" b="1" dirty="0" smtClean="0">
                <a:solidFill>
                  <a:srgbClr val="0000FF"/>
                </a:solidFill>
              </a:rPr>
              <a:t>Мосгорстат (здравоохранение)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176213" lvl="0" indent="-176213" algn="just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больничные учреждения и места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численность медицинского персонала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скорая помощь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профилактические осмотры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аборты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заболеваемость</a:t>
            </a:r>
          </a:p>
          <a:p>
            <a:pPr marL="176213" lvl="0" indent="-176213">
              <a:spcAft>
                <a:spcPts val="0"/>
              </a:spcAft>
              <a:buFont typeface="Arial" pitchFamily="34" charset="0"/>
              <a:buChar char="•"/>
              <a:tabLst>
                <a:tab pos="466725" algn="l"/>
              </a:tabLst>
            </a:pPr>
            <a:r>
              <a:rPr lang="ru-RU" sz="2000" dirty="0" smtClean="0"/>
              <a:t>дома-интернаты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3352800" cy="9461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  <a:latin typeface="Arial" charset="0"/>
              </a:rPr>
              <a:t>Местное самоуправление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43400" y="1828800"/>
            <a:ext cx="4533900" cy="946150"/>
            <a:chOff x="2736" y="1200"/>
            <a:chExt cx="2856" cy="596"/>
          </a:xfrm>
        </p:grpSpPr>
        <p:sp>
          <p:nvSpPr>
            <p:cNvPr id="130052" name="Text Box 4"/>
            <p:cNvSpPr txBox="1">
              <a:spLocks noChangeArrowheads="1"/>
            </p:cNvSpPr>
            <p:nvPr/>
          </p:nvSpPr>
          <p:spPr bwMode="auto">
            <a:xfrm>
              <a:off x="3348" y="1200"/>
              <a:ext cx="2244" cy="596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>
                  <a:solidFill>
                    <a:srgbClr val="0000FF"/>
                  </a:solidFill>
                  <a:latin typeface="Arial" charset="0"/>
                </a:rPr>
                <a:t>Муниципальное управление</a:t>
              </a:r>
            </a:p>
          </p:txBody>
        </p:sp>
        <p:sp>
          <p:nvSpPr>
            <p:cNvPr id="130053" name="AutoShape 5"/>
            <p:cNvSpPr>
              <a:spLocks noChangeArrowheads="1"/>
            </p:cNvSpPr>
            <p:nvPr/>
          </p:nvSpPr>
          <p:spPr bwMode="auto">
            <a:xfrm>
              <a:off x="2736" y="1352"/>
              <a:ext cx="432" cy="144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4730750" y="1295400"/>
            <a:ext cx="69850" cy="5410200"/>
          </a:xfrm>
          <a:prstGeom prst="line">
            <a:avLst/>
          </a:prstGeom>
          <a:noFill/>
          <a:ln w="9525" cap="rnd">
            <a:solidFill>
              <a:srgbClr val="33CC33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43400" y="2876550"/>
            <a:ext cx="4610100" cy="2622550"/>
            <a:chOff x="2736" y="1824"/>
            <a:chExt cx="2904" cy="1652"/>
          </a:xfrm>
        </p:grpSpPr>
        <p:sp>
          <p:nvSpPr>
            <p:cNvPr id="130056" name="AutoShape 8"/>
            <p:cNvSpPr>
              <a:spLocks noChangeArrowheads="1"/>
            </p:cNvSpPr>
            <p:nvPr/>
          </p:nvSpPr>
          <p:spPr bwMode="auto">
            <a:xfrm>
              <a:off x="2736" y="3148"/>
              <a:ext cx="432" cy="144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3288" y="2880"/>
              <a:ext cx="2352" cy="596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>
                  <a:solidFill>
                    <a:srgbClr val="0000FF"/>
                  </a:solidFill>
                  <a:latin typeface="Arial" charset="0"/>
                </a:rPr>
                <a:t>Профессиональная деятельность</a:t>
              </a:r>
            </a:p>
          </p:txBody>
        </p:sp>
        <p:sp>
          <p:nvSpPr>
            <p:cNvPr id="130058" name="Line 10"/>
            <p:cNvSpPr>
              <a:spLocks noChangeShapeType="1"/>
            </p:cNvSpPr>
            <p:nvPr/>
          </p:nvSpPr>
          <p:spPr bwMode="auto">
            <a:xfrm>
              <a:off x="4404" y="1824"/>
              <a:ext cx="0" cy="1056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3400" y="2819400"/>
            <a:ext cx="3352800" cy="2973388"/>
            <a:chOff x="336" y="1776"/>
            <a:chExt cx="2112" cy="1873"/>
          </a:xfrm>
        </p:grpSpPr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336" y="2784"/>
              <a:ext cx="2112" cy="86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>
                  <a:solidFill>
                    <a:srgbClr val="0000FF"/>
                  </a:solidFill>
                  <a:latin typeface="Arial" charset="0"/>
                </a:rPr>
                <a:t>Общественный (гражданский) институт</a:t>
              </a:r>
            </a:p>
          </p:txBody>
        </p:sp>
        <p:sp>
          <p:nvSpPr>
            <p:cNvPr id="130061" name="Line 13"/>
            <p:cNvSpPr>
              <a:spLocks noChangeShapeType="1"/>
            </p:cNvSpPr>
            <p:nvPr/>
          </p:nvSpPr>
          <p:spPr bwMode="auto">
            <a:xfrm>
              <a:off x="1296" y="1776"/>
              <a:ext cx="0" cy="100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150000"/>
              <a:defRPr/>
            </a:pPr>
            <a:r>
              <a:rPr lang="ru-RU" sz="28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МЕСТНОЕ САМОУПРАВЛЕНИЕ И МУНИЦИПАЛЬНОЕ УПРАВЛЕНИЕ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 autoUpdateAnimBg="0"/>
      <p:bldP spid="130054" grpId="0" animBg="1"/>
      <p:bldP spid="13006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179388" y="1052736"/>
            <a:ext cx="87137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400" b="1" dirty="0" smtClean="0">
                <a:solidFill>
                  <a:srgbClr val="0000CC"/>
                </a:solidFill>
              </a:rPr>
              <a:t>местное самоуправление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endParaRPr lang="ru-RU" sz="2400" b="1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400" b="1" dirty="0" smtClean="0">
                <a:solidFill>
                  <a:srgbClr val="0000CC"/>
                </a:solidFill>
              </a:rPr>
              <a:t>стратегическое управление на местном уровне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endParaRPr lang="ru-RU" sz="2400" b="1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400" b="1" dirty="0" smtClean="0">
                <a:solidFill>
                  <a:srgbClr val="0000CC"/>
                </a:solidFill>
              </a:rPr>
              <a:t>территориальное развитие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endParaRPr lang="ru-RU" sz="2400" b="1" dirty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400" b="1" dirty="0" smtClean="0">
                <a:solidFill>
                  <a:srgbClr val="0000CC"/>
                </a:solidFill>
              </a:rPr>
              <a:t>эффективность муниципального управления</a:t>
            </a:r>
            <a:endParaRPr lang="ru-RU" sz="2400" b="1" dirty="0">
              <a:solidFill>
                <a:srgbClr val="0000CC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  <a:solidFill>
            <a:srgbClr val="008000">
              <a:alpha val="85097"/>
            </a:srgbClr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SzPct val="150000"/>
              <a:defRPr/>
            </a:pPr>
            <a:r>
              <a:rPr lang="ru-RU" sz="2800" b="1" kern="1200" dirty="0" smtClean="0">
                <a:solidFill>
                  <a:schemeClr val="bg1"/>
                </a:solidFill>
              </a:rPr>
              <a:t>СТРАТЕГИЧЕСКОЕ ПЛАНИРОВАНИЕ 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179388" y="1052736"/>
            <a:ext cx="87137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>
                <a:solidFill>
                  <a:srgbClr val="0000CC"/>
                </a:solidFill>
              </a:rPr>
              <a:t>1950-е: стратегический подход в корпоративном управлении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 smtClean="0">
                <a:solidFill>
                  <a:srgbClr val="0000CC"/>
                </a:solidFill>
              </a:rPr>
              <a:t>советская </a:t>
            </a:r>
            <a:r>
              <a:rPr lang="ru-RU" sz="2200" b="1" dirty="0">
                <a:solidFill>
                  <a:srgbClr val="0000CC"/>
                </a:solidFill>
              </a:rPr>
              <a:t>школа планирование городского и регионального развития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 err="1" smtClean="0">
                <a:solidFill>
                  <a:srgbClr val="0000CC"/>
                </a:solidFill>
              </a:rPr>
              <a:t>1980-90-е</a:t>
            </a:r>
            <a:r>
              <a:rPr lang="ru-RU" sz="2200" b="1" dirty="0">
                <a:solidFill>
                  <a:srgbClr val="0000CC"/>
                </a:solidFill>
              </a:rPr>
              <a:t>: стратегический подход в муниципальном управлении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 smtClean="0">
                <a:solidFill>
                  <a:srgbClr val="0000CC"/>
                </a:solidFill>
              </a:rPr>
              <a:t>1996-97</a:t>
            </a:r>
            <a:r>
              <a:rPr lang="ru-RU" sz="2200" b="1" dirty="0">
                <a:solidFill>
                  <a:srgbClr val="0000CC"/>
                </a:solidFill>
              </a:rPr>
              <a:t>: стратегический план г. Санкт-Петербурга </a:t>
            </a:r>
            <a:endParaRPr lang="ru-RU" sz="2200" b="1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 smtClean="0">
                <a:solidFill>
                  <a:srgbClr val="0000CC"/>
                </a:solidFill>
              </a:rPr>
              <a:t>2000-2003: программа «Малые города России»</a:t>
            </a:r>
            <a:endParaRPr lang="ru-RU" sz="2200" b="1" dirty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 smtClean="0">
                <a:solidFill>
                  <a:srgbClr val="0000CC"/>
                </a:solidFill>
              </a:rPr>
              <a:t>2002</a:t>
            </a:r>
            <a:r>
              <a:rPr lang="ru-RU" sz="2200" b="1" dirty="0">
                <a:solidFill>
                  <a:srgbClr val="0000CC"/>
                </a:solidFill>
              </a:rPr>
              <a:t>: первый форум городов-лидеров стратегического планирования</a:t>
            </a:r>
            <a:r>
              <a:rPr lang="ru-RU" sz="2200" dirty="0"/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 smtClean="0">
                <a:solidFill>
                  <a:srgbClr val="0000CC"/>
                </a:solidFill>
              </a:rPr>
              <a:t>2005</a:t>
            </a:r>
            <a:r>
              <a:rPr lang="ru-RU" sz="2200" b="1" dirty="0">
                <a:solidFill>
                  <a:srgbClr val="0000CC"/>
                </a:solidFill>
              </a:rPr>
              <a:t>: концепция пространственного развития </a:t>
            </a:r>
            <a:r>
              <a:rPr lang="ru-RU" sz="2200" b="1" dirty="0" err="1">
                <a:solidFill>
                  <a:srgbClr val="0000CC"/>
                </a:solidFill>
              </a:rPr>
              <a:t>Минрегиона</a:t>
            </a:r>
            <a:r>
              <a:rPr lang="ru-RU" sz="2200" b="1" dirty="0">
                <a:solidFill>
                  <a:srgbClr val="0000CC"/>
                </a:solidFill>
              </a:rPr>
              <a:t> </a:t>
            </a:r>
            <a:r>
              <a:rPr lang="ru-RU" sz="2200" b="1" dirty="0">
                <a:solidFill>
                  <a:srgbClr val="0000CC"/>
                </a:solidFill>
                <a:sym typeface="Symbol" pitchFamily="18" charset="2"/>
              </a:rPr>
              <a:t> разработка стратегий регионального развития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ru-RU" sz="2200" b="1" dirty="0" smtClean="0">
                <a:solidFill>
                  <a:srgbClr val="0000CC"/>
                </a:solidFill>
                <a:sym typeface="Symbol" pitchFamily="18" charset="2"/>
              </a:rPr>
              <a:t>разработка </a:t>
            </a:r>
            <a:r>
              <a:rPr lang="ru-RU" sz="2200" b="1" dirty="0">
                <a:solidFill>
                  <a:srgbClr val="0000CC"/>
                </a:solidFill>
                <a:sym typeface="Symbol" pitchFamily="18" charset="2"/>
              </a:rPr>
              <a:t>генеральных планов и схем территориального планирования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21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 autoUpdateAnimBg="0"/>
      <p:bldP spid="211971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2590800"/>
            <a:ext cx="5048250" cy="2286000"/>
            <a:chOff x="528" y="1632"/>
            <a:chExt cx="3180" cy="1440"/>
          </a:xfrm>
        </p:grpSpPr>
        <p:sp>
          <p:nvSpPr>
            <p:cNvPr id="146435" name="Oval 3"/>
            <p:cNvSpPr>
              <a:spLocks noChangeArrowheads="1"/>
            </p:cNvSpPr>
            <p:nvPr/>
          </p:nvSpPr>
          <p:spPr bwMode="auto">
            <a:xfrm>
              <a:off x="528" y="1632"/>
              <a:ext cx="3180" cy="1440"/>
            </a:xfrm>
            <a:prstGeom prst="ellipse">
              <a:avLst/>
            </a:prstGeom>
            <a:solidFill>
              <a:srgbClr val="CCECFF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32" name="Text Box 4"/>
            <p:cNvSpPr txBox="1">
              <a:spLocks noChangeArrowheads="1"/>
            </p:cNvSpPr>
            <p:nvPr/>
          </p:nvSpPr>
          <p:spPr bwMode="auto">
            <a:xfrm>
              <a:off x="930" y="2024"/>
              <a:ext cx="223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>
                  <a:solidFill>
                    <a:srgbClr val="000066"/>
                  </a:solidFill>
                </a:rPr>
                <a:t>НАСЕЛЕННЫЙ ПУНКТ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724400" y="4438650"/>
            <a:ext cx="2495550" cy="1276350"/>
            <a:chOff x="2976" y="2796"/>
            <a:chExt cx="1572" cy="804"/>
          </a:xfrm>
        </p:grpSpPr>
        <p:sp>
          <p:nvSpPr>
            <p:cNvPr id="5129" name="AutoShape 6"/>
            <p:cNvSpPr>
              <a:spLocks noChangeArrowheads="1"/>
            </p:cNvSpPr>
            <p:nvPr/>
          </p:nvSpPr>
          <p:spPr bwMode="auto">
            <a:xfrm flipH="1" flipV="1">
              <a:off x="2976" y="2796"/>
              <a:ext cx="1536" cy="432"/>
            </a:xfrm>
            <a:prstGeom prst="curvedDownArrow">
              <a:avLst>
                <a:gd name="adj1" fmla="val 71111"/>
                <a:gd name="adj2" fmla="val 142222"/>
                <a:gd name="adj3" fmla="val 33333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Text Box 7"/>
            <p:cNvSpPr txBox="1">
              <a:spLocks noChangeArrowheads="1"/>
            </p:cNvSpPr>
            <p:nvPr/>
          </p:nvSpPr>
          <p:spPr bwMode="auto">
            <a:xfrm>
              <a:off x="3216" y="3273"/>
              <a:ext cx="13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>
                  <a:solidFill>
                    <a:srgbClr val="000066"/>
                  </a:solidFill>
                </a:rPr>
                <a:t>РЕСУРСЫ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766888"/>
            <a:ext cx="3810000" cy="1223962"/>
            <a:chOff x="3024" y="1113"/>
            <a:chExt cx="2400" cy="771"/>
          </a:xfrm>
        </p:grpSpPr>
        <p:sp>
          <p:nvSpPr>
            <p:cNvPr id="5127" name="AutoShape 9"/>
            <p:cNvSpPr>
              <a:spLocks noChangeArrowheads="1"/>
            </p:cNvSpPr>
            <p:nvPr/>
          </p:nvSpPr>
          <p:spPr bwMode="auto">
            <a:xfrm>
              <a:off x="3120" y="1452"/>
              <a:ext cx="1536" cy="432"/>
            </a:xfrm>
            <a:prstGeom prst="curvedDownArrow">
              <a:avLst>
                <a:gd name="adj1" fmla="val 71111"/>
                <a:gd name="adj2" fmla="val 142222"/>
                <a:gd name="adj3" fmla="val 33333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Text Box 10"/>
            <p:cNvSpPr txBox="1">
              <a:spLocks noChangeArrowheads="1"/>
            </p:cNvSpPr>
            <p:nvPr/>
          </p:nvSpPr>
          <p:spPr bwMode="auto">
            <a:xfrm>
              <a:off x="3024" y="1113"/>
              <a:ext cx="24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>
                  <a:solidFill>
                    <a:srgbClr val="000066"/>
                  </a:solidFill>
                </a:rPr>
                <a:t>ТОВАРЫ И УСЛУГИ</a:t>
              </a:r>
            </a:p>
          </p:txBody>
        </p:sp>
      </p:grp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150000"/>
              <a:defRPr/>
            </a:pPr>
            <a:r>
              <a:rPr 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МУНИЦИПАЛЬНОЕ ОБРАЗОВАНИЕ – СУБЪЕКТ РЫНКА</a:t>
            </a:r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6172200" y="33718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rgbClr val="FF3300"/>
                </a:solidFill>
              </a:rPr>
              <a:t>РЫНОК</a:t>
            </a:r>
            <a:endParaRPr lang="ru-RU" sz="2400" b="1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3" grpId="0" animBg="1" autoUpdateAnimBg="0"/>
      <p:bldP spid="1464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150000"/>
              <a:defRPr/>
            </a:pPr>
            <a:r>
              <a:rPr 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МЕСТНЫМ РАЗВИТИЕМ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152400" y="838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200000"/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ИЗВНЕ</a:t>
            </a:r>
            <a:r>
              <a:rPr lang="ru-RU" sz="2400" b="1">
                <a:solidFill>
                  <a:srgbClr val="FF0000"/>
                </a:solidFill>
              </a:rPr>
              <a:t> ("сверху – вниз")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4267200" y="800100"/>
            <a:ext cx="487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SzPct val="200000"/>
              <a:defRPr/>
            </a:pPr>
            <a:r>
              <a:rPr lang="ru-RU" sz="2400" b="1">
                <a:solidFill>
                  <a:srgbClr val="FF0000"/>
                </a:solidFill>
              </a:rPr>
              <a:t>исходя из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ИНТЕРЕСОВ МЕСТА</a:t>
            </a:r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>
            <a:off x="4344988" y="990600"/>
            <a:ext cx="74612" cy="5715000"/>
          </a:xfrm>
          <a:prstGeom prst="line">
            <a:avLst/>
          </a:prstGeom>
          <a:noFill/>
          <a:ln w="38100" cap="rnd">
            <a:solidFill>
              <a:srgbClr val="33CC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609600" y="4267200"/>
            <a:ext cx="3429000" cy="1828800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933450" y="6248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</a:rPr>
              <a:t>ПОСЕЛЕНИЕ</a:t>
            </a:r>
          </a:p>
        </p:txBody>
      </p:sp>
      <p:sp>
        <p:nvSpPr>
          <p:cNvPr id="205832" name="AutoShape 8"/>
          <p:cNvSpPr>
            <a:spLocks noChangeArrowheads="1"/>
          </p:cNvSpPr>
          <p:nvPr/>
        </p:nvSpPr>
        <p:spPr bwMode="auto">
          <a:xfrm flipV="1">
            <a:off x="838200" y="1752600"/>
            <a:ext cx="2971800" cy="30480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1524000" y="9906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9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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субъект, интересы, цели развития</a:t>
            </a:r>
          </a:p>
        </p:txBody>
      </p:sp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5029200" y="4286250"/>
            <a:ext cx="3429000" cy="1828800"/>
          </a:xfrm>
          <a:prstGeom prst="ellipse">
            <a:avLst/>
          </a:prstGeom>
          <a:solidFill>
            <a:srgbClr val="CCECFF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5562600" y="6248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ПОСЕЛЕНИЕ</a:t>
            </a:r>
          </a:p>
        </p:txBody>
      </p:sp>
      <p:sp>
        <p:nvSpPr>
          <p:cNvPr id="205837" name="AutoShape 13"/>
          <p:cNvSpPr>
            <a:spLocks noChangeArrowheads="1"/>
          </p:cNvSpPr>
          <p:nvPr/>
        </p:nvSpPr>
        <p:spPr bwMode="auto">
          <a:xfrm flipV="1">
            <a:off x="5257800" y="1771650"/>
            <a:ext cx="2971800" cy="30480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838" name="Rectangle 14"/>
          <p:cNvSpPr>
            <a:spLocks noChangeArrowheads="1"/>
          </p:cNvSpPr>
          <p:nvPr/>
        </p:nvSpPr>
        <p:spPr bwMode="auto">
          <a:xfrm>
            <a:off x="5257800" y="35814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9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</a:t>
            </a: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4953000" y="4908550"/>
            <a:ext cx="365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субъект, интересы, цели местного развития</a:t>
            </a:r>
          </a:p>
        </p:txBody>
      </p:sp>
      <p:sp>
        <p:nvSpPr>
          <p:cNvPr id="205840" name="Rectangle 16"/>
          <p:cNvSpPr>
            <a:spLocks noChangeArrowheads="1"/>
          </p:cNvSpPr>
          <p:nvPr/>
        </p:nvSpPr>
        <p:spPr bwMode="auto">
          <a:xfrm>
            <a:off x="6096000" y="9906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9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</a:t>
            </a:r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5029200" y="22860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66"/>
                </a:solidFill>
              </a:rPr>
              <a:t>субъект, интересы, цели развития (регионального, государственного, …)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0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0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0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nimBg="1" autoUpdateAnimBg="0"/>
      <p:bldP spid="205827" grpId="0" autoUpdateAnimBg="0"/>
      <p:bldP spid="205828" grpId="0" autoUpdateAnimBg="0"/>
      <p:bldP spid="205829" grpId="0" animBg="1"/>
      <p:bldP spid="205830" grpId="0" animBg="1" autoUpdateAnimBg="0"/>
      <p:bldP spid="205831" grpId="0" autoUpdateAnimBg="0"/>
      <p:bldP spid="205832" grpId="0" animBg="1"/>
      <p:bldP spid="205833" grpId="0" autoUpdateAnimBg="0"/>
      <p:bldP spid="205834" grpId="0" autoUpdateAnimBg="0"/>
      <p:bldP spid="205835" grpId="0" animBg="1" autoUpdateAnimBg="0"/>
      <p:bldP spid="205836" grpId="0" autoUpdateAnimBg="0"/>
      <p:bldP spid="205837" grpId="0" animBg="1"/>
      <p:bldP spid="205838" grpId="0" autoUpdateAnimBg="0"/>
      <p:bldP spid="205839" grpId="0" autoUpdateAnimBg="0"/>
      <p:bldP spid="205840" grpId="0" autoUpdateAnimBg="0"/>
      <p:bldP spid="20584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384376"/>
          </a:xfrm>
        </p:spPr>
        <p:txBody>
          <a:bodyPr/>
          <a:lstStyle/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Стратегия развития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(Комплексная) программа социально-экономического развития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Целевые программы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Комплексный инвестиционный план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Инвестиционные проекты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Социальные проекты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Генеральный план</a:t>
            </a:r>
          </a:p>
          <a:p>
            <a:r>
              <a:rPr lang="ru-RU" sz="2000" b="1" kern="1200" dirty="0" smtClean="0">
                <a:solidFill>
                  <a:srgbClr val="0000FF"/>
                </a:solidFill>
                <a:latin typeface="Arial" charset="0"/>
              </a:rPr>
              <a:t>Схема территориального планирования</a:t>
            </a:r>
            <a:endParaRPr lang="ru-RU" sz="2000" b="1" kern="12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08719"/>
          </a:xfr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SzPct val="150000"/>
              <a:defRPr/>
            </a:pPr>
            <a:r>
              <a:rPr lang="ru-RU" sz="2400" b="1" kern="1200" dirty="0" smtClean="0">
                <a:solidFill>
                  <a:schemeClr val="bg1"/>
                </a:solidFill>
              </a:rPr>
              <a:t>ИНСТРУМЕНТЫ </a:t>
            </a:r>
            <a:r>
              <a:rPr lang="ru-RU" sz="2400" b="1" dirty="0" smtClean="0">
                <a:solidFill>
                  <a:schemeClr val="bg1"/>
                </a:solidFill>
              </a:rPr>
              <a:t>СОЦИАЛЬНО-ЭКОНОМИЧЕСКОГО РАЗВИТИЯ МУНИЦИПАЛЬНОГО ОБРАЗОВАНИЯ</a:t>
            </a:r>
            <a:endParaRPr lang="ru-RU" sz="2400" b="1" kern="1200" dirty="0" smtClean="0">
              <a:solidFill>
                <a:schemeClr val="bg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331640" y="4797152"/>
            <a:ext cx="6552728" cy="707886"/>
            <a:chOff x="611560" y="5373216"/>
            <a:chExt cx="6552728" cy="707886"/>
          </a:xfrm>
        </p:grpSpPr>
        <p:sp>
          <p:nvSpPr>
            <p:cNvPr id="5" name="Двойная стрелка влево/вправо 4"/>
            <p:cNvSpPr/>
            <p:nvPr/>
          </p:nvSpPr>
          <p:spPr>
            <a:xfrm>
              <a:off x="2339752" y="5507352"/>
              <a:ext cx="1944216" cy="288032"/>
            </a:xfrm>
            <a:prstGeom prst="leftRightArrow">
              <a:avLst/>
            </a:prstGeom>
            <a:gradFill flip="none" rotWithShape="1">
              <a:gsLst>
                <a:gs pos="100000">
                  <a:srgbClr val="FF0000"/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560" y="5445224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развитие</a:t>
              </a:r>
              <a:endParaRPr lang="ru-RU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99992" y="5373216"/>
              <a:ext cx="26642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стабильное функционирование</a:t>
              </a:r>
              <a:endParaRPr lang="ru-RU" sz="2000" dirty="0"/>
            </a:p>
          </p:txBody>
        </p:sp>
      </p:grp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446856" y="5877272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Электронный муниципалитет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0" y="920750"/>
            <a:ext cx="9144000" cy="59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000" b="1" dirty="0"/>
              <a:t>1. ВИЗИТНАЯ КАРТОЧКА ГОРОДА КЕМЕРОВО</a:t>
            </a:r>
            <a:r>
              <a:rPr lang="ru-RU" sz="2000" dirty="0"/>
              <a:t> </a:t>
            </a:r>
          </a:p>
          <a:p>
            <a:pPr marL="265113" indent="-265113">
              <a:defRPr/>
            </a:pPr>
            <a:r>
              <a:rPr lang="ru-RU" sz="2000" b="1" dirty="0"/>
              <a:t>2. ЭКОНОМИКА ГОРОДА</a:t>
            </a: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2.1. Конкурентные преимущества города Кемерово</a:t>
            </a:r>
            <a:br>
              <a:rPr lang="ru-RU" sz="2000" dirty="0"/>
            </a:br>
            <a:r>
              <a:rPr lang="ru-RU" sz="2000" dirty="0"/>
              <a:t>2.2. Качество жизни населения города</a:t>
            </a:r>
            <a:br>
              <a:rPr lang="ru-RU" sz="2000" dirty="0"/>
            </a:br>
            <a:r>
              <a:rPr lang="ru-RU" sz="2000" dirty="0"/>
              <a:t>2.3. Демографическая ситуация </a:t>
            </a:r>
            <a:br>
              <a:rPr lang="ru-RU" sz="2000" dirty="0"/>
            </a:br>
            <a:r>
              <a:rPr lang="ru-RU" sz="2000" dirty="0"/>
              <a:t>2.4. Рынок труда города</a:t>
            </a:r>
            <a:br>
              <a:rPr lang="ru-RU" sz="2000" dirty="0"/>
            </a:br>
            <a:r>
              <a:rPr lang="ru-RU" sz="2000" dirty="0"/>
              <a:t>2.5. Научный и образовательный потенциал города</a:t>
            </a:r>
            <a:br>
              <a:rPr lang="ru-RU" sz="2000" dirty="0"/>
            </a:br>
            <a:r>
              <a:rPr lang="ru-RU" sz="2000" dirty="0"/>
              <a:t>2.6. Промышленность города Кемерово</a:t>
            </a:r>
            <a:br>
              <a:rPr lang="ru-RU" sz="2000" dirty="0"/>
            </a:br>
            <a:r>
              <a:rPr lang="ru-RU" sz="2000" dirty="0"/>
              <a:t>2.7. Финансовое состояние предприятий и организаций города</a:t>
            </a:r>
            <a:br>
              <a:rPr lang="ru-RU" sz="2000" dirty="0"/>
            </a:br>
            <a:r>
              <a:rPr lang="ru-RU" sz="2000" dirty="0"/>
              <a:t>2.8. Инвестиции</a:t>
            </a:r>
            <a:br>
              <a:rPr lang="ru-RU" sz="2000" dirty="0"/>
            </a:br>
            <a:r>
              <a:rPr lang="ru-RU" sz="2000" dirty="0"/>
              <a:t>2.9. Жилищное и капитальное строительство</a:t>
            </a:r>
            <a:br>
              <a:rPr lang="ru-RU" sz="2000" dirty="0"/>
            </a:br>
            <a:r>
              <a:rPr lang="ru-RU" sz="2000" dirty="0"/>
              <a:t>2.10. Потребительский рынок товаров и услуг</a:t>
            </a:r>
            <a:br>
              <a:rPr lang="ru-RU" sz="2000" dirty="0"/>
            </a:br>
            <a:r>
              <a:rPr lang="ru-RU" sz="2000" dirty="0"/>
              <a:t>2.11. Развитие предпринимательства в городе Кемерово</a:t>
            </a:r>
            <a:br>
              <a:rPr lang="ru-RU" sz="2000" dirty="0"/>
            </a:br>
            <a:r>
              <a:rPr lang="ru-RU" sz="2000" dirty="0"/>
              <a:t>2.12. Финансы и бюджет города </a:t>
            </a:r>
            <a:br>
              <a:rPr lang="ru-RU" sz="2000" dirty="0"/>
            </a:br>
            <a:r>
              <a:rPr lang="ru-RU" sz="2000" dirty="0"/>
              <a:t>2.13. Инфраструктура города</a:t>
            </a:r>
            <a:br>
              <a:rPr lang="ru-RU" sz="2000" dirty="0"/>
            </a:br>
            <a:r>
              <a:rPr lang="ru-RU" sz="2000" dirty="0"/>
              <a:t>2.14. Социальная сфера города</a:t>
            </a:r>
            <a:br>
              <a:rPr lang="ru-RU" sz="2000" dirty="0"/>
            </a:br>
            <a:r>
              <a:rPr lang="ru-RU" sz="2000" dirty="0"/>
              <a:t>2.15. Банковская система, страховые и аудиторские услуги </a:t>
            </a:r>
          </a:p>
          <a:p>
            <a:pPr marL="265113" indent="-265113">
              <a:defRPr/>
            </a:pPr>
            <a:r>
              <a:rPr lang="ru-RU" sz="2000" b="1" dirty="0"/>
              <a:t>3. ПЛАН РАЗВИТИЯ И ПРИОРИТЕТЫ ИНВЕСТИЦИОННОЙ ДЕЯТЕЛЬНОСТИ ГОРОДА КЕМЕРОВО</a:t>
            </a:r>
            <a:endParaRPr lang="ru-RU" sz="200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80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150000"/>
              <a:defRPr/>
            </a:pPr>
            <a:r>
              <a:rPr lang="ru-RU" sz="2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ИНВЕСТИЦИОННЫЙ ПАСПОРТ МУНИЦИПАЛЬНОГО ОБРАЗОВАНИЯ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731</Words>
  <Application>Microsoft Office PowerPoint</Application>
  <PresentationFormat>Экран (4:3)</PresentationFormat>
  <Paragraphs>234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  ОПЫТ И ПРОБЛЕМЫ МЕСТНОГО САМОУПРАВЛЕНИЯ И УПРАВЛЕНИЯ РАЗВИТИЕМ НА МУНИЦИПАЛЬНОМ УРОВНЕ</vt:lpstr>
      <vt:lpstr>Слайд 2</vt:lpstr>
      <vt:lpstr>Слайд 3</vt:lpstr>
      <vt:lpstr>Слайд 4</vt:lpstr>
      <vt:lpstr>СТРАТЕГИЧЕСКОЕ ПЛАНИРОВАНИЕ </vt:lpstr>
      <vt:lpstr>Слайд 6</vt:lpstr>
      <vt:lpstr>Слайд 7</vt:lpstr>
      <vt:lpstr>ИНСТРУМЕНТЫ СОЦИАЛЬНО-ЭКОНОМИЧЕСКОГО РАЗВИТИЯ МУНИЦИПАЛЬНОГО ОБРАЗОВАНИЯ</vt:lpstr>
      <vt:lpstr>Слайд 9</vt:lpstr>
      <vt:lpstr>ТЕРРИТОРИЯ</vt:lpstr>
      <vt:lpstr>УСЛОВИЯ ЭКОНОМИЧЕСКОГО РАЗВИТИЯ  ТЕРРИТОРИИ</vt:lpstr>
      <vt:lpstr>Слайд 12</vt:lpstr>
      <vt:lpstr>СИСТЕМА СТРАТЕГИЧЕСКОГО ПЛАНИРОВАНИЯ В РЕСПУБЛИКЕ КОМИ</vt:lpstr>
      <vt:lpstr>Слайд 14</vt:lpstr>
      <vt:lpstr>БИЗНЕС-КЛАСТЕР</vt:lpstr>
      <vt:lpstr>КОНКУРЕНТНЫЙ КЛАСТЕР «СУЗДАЛЬСКИЙ МЕД»</vt:lpstr>
      <vt:lpstr>Слайд 17</vt:lpstr>
      <vt:lpstr>Слайд 18</vt:lpstr>
      <vt:lpstr>КАЧЕСТВО ЖИЗНИ</vt:lpstr>
      <vt:lpstr>Индикаторы качества жизни</vt:lpstr>
      <vt:lpstr>Индикаторы качества жизни Здравоохранение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разработки стратегического плана муниципального образования     Стратегическое планирование как технология муниципального управления</dc:title>
  <dc:creator>bal</dc:creator>
  <cp:lastModifiedBy>AБ</cp:lastModifiedBy>
  <cp:revision>440</cp:revision>
  <dcterms:created xsi:type="dcterms:W3CDTF">2007-06-29T13:36:19Z</dcterms:created>
  <dcterms:modified xsi:type="dcterms:W3CDTF">2012-10-10T06:13:55Z</dcterms:modified>
</cp:coreProperties>
</file>